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13" r:id="rId3"/>
    <p:sldMasterId id="2147483762" r:id="rId4"/>
  </p:sldMasterIdLst>
  <p:notesMasterIdLst>
    <p:notesMasterId r:id="rId36"/>
  </p:notesMasterIdLst>
  <p:sldIdLst>
    <p:sldId id="320" r:id="rId5"/>
    <p:sldId id="2141411889" r:id="rId6"/>
    <p:sldId id="601" r:id="rId7"/>
    <p:sldId id="2141411930" r:id="rId8"/>
    <p:sldId id="638" r:id="rId9"/>
    <p:sldId id="2141411931" r:id="rId10"/>
    <p:sldId id="2141411899" r:id="rId11"/>
    <p:sldId id="2141411914" r:id="rId12"/>
    <p:sldId id="2141411916" r:id="rId13"/>
    <p:sldId id="2141411915" r:id="rId14"/>
    <p:sldId id="2141411918" r:id="rId15"/>
    <p:sldId id="2141411895" r:id="rId16"/>
    <p:sldId id="2141411904" r:id="rId17"/>
    <p:sldId id="2141411903" r:id="rId18"/>
    <p:sldId id="2141411932" r:id="rId19"/>
    <p:sldId id="2141411907" r:id="rId20"/>
    <p:sldId id="2141411908" r:id="rId21"/>
    <p:sldId id="2141411909" r:id="rId22"/>
    <p:sldId id="597" r:id="rId23"/>
    <p:sldId id="2141411892" r:id="rId24"/>
    <p:sldId id="592" r:id="rId25"/>
    <p:sldId id="2141411913" r:id="rId26"/>
    <p:sldId id="2141411919" r:id="rId27"/>
    <p:sldId id="2141411920" r:id="rId28"/>
    <p:sldId id="2141411921" r:id="rId29"/>
    <p:sldId id="2141411922" r:id="rId30"/>
    <p:sldId id="2141411926" r:id="rId31"/>
    <p:sldId id="2141411929" r:id="rId32"/>
    <p:sldId id="2141411923" r:id="rId33"/>
    <p:sldId id="2141411924" r:id="rId34"/>
    <p:sldId id="2141411933" r:id="rId3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ior E Vega" initials="JEV" lastIdx="16" clrIdx="0">
    <p:extLst>
      <p:ext uri="{19B8F6BF-5375-455C-9EA6-DF929625EA0E}">
        <p15:presenceInfo xmlns:p15="http://schemas.microsoft.com/office/powerpoint/2012/main" userId="S::Junior.E.Vega@pe.ey.com::8f4f71f7-5308-4194-9557-d47573d35b03" providerId="AD"/>
      </p:ext>
    </p:extLst>
  </p:cmAuthor>
  <p:cmAuthor id="2" name="juan paredes" initials="jp" lastIdx="12" clrIdx="1">
    <p:extLst>
      <p:ext uri="{19B8F6BF-5375-455C-9EA6-DF929625EA0E}">
        <p15:presenceInfo xmlns:p15="http://schemas.microsoft.com/office/powerpoint/2012/main" userId="9f5aa26144752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67" d="100"/>
          <a:sy n="67"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viewProps" Target="viewProps.xml" /><Relationship Id="rId3" Type="http://schemas.openxmlformats.org/officeDocument/2006/relationships/slideMaster" Target="slideMasters/slideMaster3.xml" /><Relationship Id="rId21" Type="http://schemas.openxmlformats.org/officeDocument/2006/relationships/slide" Target="slides/slide17.xml" /><Relationship Id="rId34" Type="http://schemas.openxmlformats.org/officeDocument/2006/relationships/slide" Target="slides/slide30.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presProps" Target="presProps.xml" /><Relationship Id="rId2" Type="http://schemas.openxmlformats.org/officeDocument/2006/relationships/slideMaster" Target="slideMasters/slideMaster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commentAuthors" Target="commentAuthors.xml" /><Relationship Id="rId40" Type="http://schemas.openxmlformats.org/officeDocument/2006/relationships/theme" Target="theme/theme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notesMaster" Target="notesMasters/notesMaster1.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A4D95-DCA5-4857-B99E-64EBD59A1C7A}" type="datetimeFigureOut">
              <a:rPr lang="es-CO" smtClean="0"/>
              <a:t>5/07/2022</a:t>
            </a:fld>
            <a:endParaRPr lang="es-CO"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7F113-D0CE-4682-85C2-F47DCBE6113B}" type="slidenum">
              <a:rPr lang="es-CO" smtClean="0"/>
              <a:t>‹Nº›</a:t>
            </a:fld>
            <a:endParaRPr lang="es-CO" dirty="0"/>
          </a:p>
        </p:txBody>
      </p:sp>
    </p:spTree>
    <p:extLst>
      <p:ext uri="{BB962C8B-B14F-4D97-AF65-F5344CB8AC3E}">
        <p14:creationId xmlns:p14="http://schemas.microsoft.com/office/powerpoint/2010/main" val="377199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Master" Target="../slideMasters/slideMaster2.xml" /><Relationship Id="rId4" Type="http://schemas.openxmlformats.org/officeDocument/2006/relationships/image" Target="../media/image4.svg"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2.xml" /></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2.xml" /></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wmf" /><Relationship Id="rId2" Type="http://schemas.openxmlformats.org/officeDocument/2006/relationships/image" Target="../media/image8.jpeg" /><Relationship Id="rId1" Type="http://schemas.openxmlformats.org/officeDocument/2006/relationships/slideMaster" Target="../slideMasters/slideMaster2.xml" /><Relationship Id="rId4" Type="http://schemas.openxmlformats.org/officeDocument/2006/relationships/image" Target="../media/image10.emf"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3.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Master" Target="../slideMasters/slideMaster3.xml" /><Relationship Id="rId4" Type="http://schemas.openxmlformats.org/officeDocument/2006/relationships/image" Target="../media/image4.svg"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3.xml" /></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3.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Master" Target="../slideMasters/slideMaster3.xml" /></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047F5-C12D-4795-9F79-A84907691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a:p>
        </p:txBody>
      </p:sp>
      <p:sp>
        <p:nvSpPr>
          <p:cNvPr id="3" name="Subtitle 2">
            <a:extLst>
              <a:ext uri="{FF2B5EF4-FFF2-40B4-BE49-F238E27FC236}">
                <a16:creationId xmlns:a16="http://schemas.microsoft.com/office/drawing/2014/main" id="{B7AD8B84-AED0-4787-A461-3DD82D09DE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Date Placeholder 3">
            <a:extLst>
              <a:ext uri="{FF2B5EF4-FFF2-40B4-BE49-F238E27FC236}">
                <a16:creationId xmlns:a16="http://schemas.microsoft.com/office/drawing/2014/main" id="{1F911C95-0F91-4BD9-B001-14E22703FD57}"/>
              </a:ext>
            </a:extLst>
          </p:cNvPr>
          <p:cNvSpPr>
            <a:spLocks noGrp="1"/>
          </p:cNvSpPr>
          <p:nvPr>
            <p:ph type="dt" sz="half" idx="10"/>
          </p:nvPr>
        </p:nvSpPr>
        <p:spPr/>
        <p:txBody>
          <a:bodyPr/>
          <a:lstStyle/>
          <a:p>
            <a:fld id="{CE3CA6AB-20F7-4B89-9C52-CA6F6C9A0BCA}" type="datetimeFigureOut">
              <a:rPr lang="es-CO" smtClean="0"/>
              <a:t>5/07/2022</a:t>
            </a:fld>
            <a:endParaRPr lang="es-CO" dirty="0"/>
          </a:p>
        </p:txBody>
      </p:sp>
      <p:sp>
        <p:nvSpPr>
          <p:cNvPr id="5" name="Footer Placeholder 4">
            <a:extLst>
              <a:ext uri="{FF2B5EF4-FFF2-40B4-BE49-F238E27FC236}">
                <a16:creationId xmlns:a16="http://schemas.microsoft.com/office/drawing/2014/main" id="{30455BB5-DFFB-45FB-8254-C4D1EA6EB30B}"/>
              </a:ext>
            </a:extLst>
          </p:cNvPr>
          <p:cNvSpPr>
            <a:spLocks noGrp="1"/>
          </p:cNvSpPr>
          <p:nvPr>
            <p:ph type="ftr" sz="quarter" idx="11"/>
          </p:nvPr>
        </p:nvSpPr>
        <p:spPr/>
        <p:txBody>
          <a:bodyPr/>
          <a:lstStyle/>
          <a:p>
            <a:endParaRPr lang="es-CO" dirty="0"/>
          </a:p>
        </p:txBody>
      </p:sp>
      <p:sp>
        <p:nvSpPr>
          <p:cNvPr id="6" name="Slide Number Placeholder 5">
            <a:extLst>
              <a:ext uri="{FF2B5EF4-FFF2-40B4-BE49-F238E27FC236}">
                <a16:creationId xmlns:a16="http://schemas.microsoft.com/office/drawing/2014/main" id="{945359E7-C535-485F-A400-14C180A22CE2}"/>
              </a:ext>
            </a:extLst>
          </p:cNvPr>
          <p:cNvSpPr>
            <a:spLocks noGrp="1"/>
          </p:cNvSpPr>
          <p:nvPr>
            <p:ph type="sldNum" sz="quarter" idx="12"/>
          </p:nvPr>
        </p:nvSpPr>
        <p:spPr>
          <a:xfrm>
            <a:off x="8610600" y="6356350"/>
            <a:ext cx="2743200" cy="365125"/>
          </a:xfrm>
          <a:prstGeom prst="rect">
            <a:avLst/>
          </a:prstGeom>
        </p:spPr>
        <p:txBody>
          <a:bodyPr/>
          <a:lstStyle/>
          <a:p>
            <a:fld id="{6949EA33-E8B8-4F2C-9CB7-548C13FB7104}" type="slidenum">
              <a:rPr lang="es-CO" smtClean="0"/>
              <a:t>‹Nº›</a:t>
            </a:fld>
            <a:endParaRPr lang="es-CO" dirty="0"/>
          </a:p>
        </p:txBody>
      </p:sp>
    </p:spTree>
    <p:extLst>
      <p:ext uri="{BB962C8B-B14F-4D97-AF65-F5344CB8AC3E}">
        <p14:creationId xmlns:p14="http://schemas.microsoft.com/office/powerpoint/2010/main" val="298237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FD58-1664-40E5-B869-0BD7060354CC}"/>
              </a:ext>
            </a:extLst>
          </p:cNvPr>
          <p:cNvSpPr>
            <a:spLocks noGrp="1"/>
          </p:cNvSpPr>
          <p:nvPr>
            <p:ph type="title"/>
          </p:nvPr>
        </p:nvSpPr>
        <p:spPr/>
        <p:txBody>
          <a:bodyPr/>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D5D11BFB-8BE2-4927-A03B-4AE961071B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02DD0409-5AA0-492A-A4AB-9FD66129DB7D}"/>
              </a:ext>
            </a:extLst>
          </p:cNvPr>
          <p:cNvSpPr>
            <a:spLocks noGrp="1"/>
          </p:cNvSpPr>
          <p:nvPr>
            <p:ph type="dt" sz="half" idx="10"/>
          </p:nvPr>
        </p:nvSpPr>
        <p:spPr/>
        <p:txBody>
          <a:bodyPr/>
          <a:lstStyle/>
          <a:p>
            <a:fld id="{CE3CA6AB-20F7-4B89-9C52-CA6F6C9A0BCA}" type="datetimeFigureOut">
              <a:rPr lang="es-CO" smtClean="0"/>
              <a:t>5/07/2022</a:t>
            </a:fld>
            <a:endParaRPr lang="es-CO" dirty="0"/>
          </a:p>
        </p:txBody>
      </p:sp>
      <p:sp>
        <p:nvSpPr>
          <p:cNvPr id="5" name="Footer Placeholder 4">
            <a:extLst>
              <a:ext uri="{FF2B5EF4-FFF2-40B4-BE49-F238E27FC236}">
                <a16:creationId xmlns:a16="http://schemas.microsoft.com/office/drawing/2014/main" id="{C4D6C58B-93BC-43B8-94A5-0977A002495D}"/>
              </a:ext>
            </a:extLst>
          </p:cNvPr>
          <p:cNvSpPr>
            <a:spLocks noGrp="1"/>
          </p:cNvSpPr>
          <p:nvPr>
            <p:ph type="ftr" sz="quarter" idx="11"/>
          </p:nvPr>
        </p:nvSpPr>
        <p:spPr/>
        <p:txBody>
          <a:bodyPr/>
          <a:lstStyle/>
          <a:p>
            <a:endParaRPr lang="es-CO" dirty="0"/>
          </a:p>
        </p:txBody>
      </p:sp>
      <p:sp>
        <p:nvSpPr>
          <p:cNvPr id="6" name="Slide Number Placeholder 5">
            <a:extLst>
              <a:ext uri="{FF2B5EF4-FFF2-40B4-BE49-F238E27FC236}">
                <a16:creationId xmlns:a16="http://schemas.microsoft.com/office/drawing/2014/main" id="{4E26D132-44C5-44E0-A955-34756F4CBC8B}"/>
              </a:ext>
            </a:extLst>
          </p:cNvPr>
          <p:cNvSpPr>
            <a:spLocks noGrp="1"/>
          </p:cNvSpPr>
          <p:nvPr>
            <p:ph type="sldNum" sz="quarter" idx="12"/>
          </p:nvPr>
        </p:nvSpPr>
        <p:spPr>
          <a:xfrm>
            <a:off x="8610600" y="6356350"/>
            <a:ext cx="2743200" cy="365125"/>
          </a:xfrm>
          <a:prstGeom prst="rect">
            <a:avLst/>
          </a:prstGeom>
        </p:spPr>
        <p:txBody>
          <a:bodyPr/>
          <a:lstStyle/>
          <a:p>
            <a:fld id="{6949EA33-E8B8-4F2C-9CB7-548C13FB7104}" type="slidenum">
              <a:rPr lang="es-CO" smtClean="0"/>
              <a:t>‹Nº›</a:t>
            </a:fld>
            <a:endParaRPr lang="es-CO" dirty="0"/>
          </a:p>
        </p:txBody>
      </p:sp>
    </p:spTree>
    <p:extLst>
      <p:ext uri="{BB962C8B-B14F-4D97-AF65-F5344CB8AC3E}">
        <p14:creationId xmlns:p14="http://schemas.microsoft.com/office/powerpoint/2010/main" val="31498931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4258538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4466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5 July 2022</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3994263499"/>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5 July 2022</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15446763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5 July 2022</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11902821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5 July 2022</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42274717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5 July 2022</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6460229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5 July 2022</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26376244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3" y="2578743"/>
            <a:ext cx="4535597" cy="1055708"/>
          </a:xfrm>
        </p:spPr>
        <p:txBody>
          <a:bodyPr/>
          <a:lstStyle>
            <a:lvl1pPr marL="0" indent="0">
              <a:buNone/>
              <a:defRPr sz="299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3" y="3840384"/>
            <a:ext cx="4535597" cy="1055708"/>
          </a:xfrm>
        </p:spPr>
        <p:txBody>
          <a:bodyPr/>
          <a:lstStyle>
            <a:lvl1pPr marL="0" indent="0">
              <a:buNone/>
              <a:defRPr sz="1599"/>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5 July 2022</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40168618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5 July 2022</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87223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750748-F535-49CC-BDA7-A4A2C98BCD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Vertical Text Placeholder 2">
            <a:extLst>
              <a:ext uri="{FF2B5EF4-FFF2-40B4-BE49-F238E27FC236}">
                <a16:creationId xmlns:a16="http://schemas.microsoft.com/office/drawing/2014/main" id="{20E1934E-5335-4EF0-9831-5063E11067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6770047E-376D-43FB-8B5B-B446C1BDCE30}"/>
              </a:ext>
            </a:extLst>
          </p:cNvPr>
          <p:cNvSpPr>
            <a:spLocks noGrp="1"/>
          </p:cNvSpPr>
          <p:nvPr>
            <p:ph type="dt" sz="half" idx="10"/>
          </p:nvPr>
        </p:nvSpPr>
        <p:spPr/>
        <p:txBody>
          <a:bodyPr/>
          <a:lstStyle/>
          <a:p>
            <a:fld id="{CE3CA6AB-20F7-4B89-9C52-CA6F6C9A0BCA}" type="datetimeFigureOut">
              <a:rPr lang="es-CO" smtClean="0"/>
              <a:t>5/07/2022</a:t>
            </a:fld>
            <a:endParaRPr lang="es-CO" dirty="0"/>
          </a:p>
        </p:txBody>
      </p:sp>
      <p:sp>
        <p:nvSpPr>
          <p:cNvPr id="5" name="Footer Placeholder 4">
            <a:extLst>
              <a:ext uri="{FF2B5EF4-FFF2-40B4-BE49-F238E27FC236}">
                <a16:creationId xmlns:a16="http://schemas.microsoft.com/office/drawing/2014/main" id="{CF478A78-97F6-4382-AA05-DA8F684804F2}"/>
              </a:ext>
            </a:extLst>
          </p:cNvPr>
          <p:cNvSpPr>
            <a:spLocks noGrp="1"/>
          </p:cNvSpPr>
          <p:nvPr>
            <p:ph type="ftr" sz="quarter" idx="11"/>
          </p:nvPr>
        </p:nvSpPr>
        <p:spPr/>
        <p:txBody>
          <a:bodyPr/>
          <a:lstStyle/>
          <a:p>
            <a:endParaRPr lang="es-CO" dirty="0"/>
          </a:p>
        </p:txBody>
      </p:sp>
      <p:sp>
        <p:nvSpPr>
          <p:cNvPr id="6" name="Slide Number Placeholder 5">
            <a:extLst>
              <a:ext uri="{FF2B5EF4-FFF2-40B4-BE49-F238E27FC236}">
                <a16:creationId xmlns:a16="http://schemas.microsoft.com/office/drawing/2014/main" id="{D7F7DAA6-0751-47C8-9AD4-0DD3C84943C3}"/>
              </a:ext>
            </a:extLst>
          </p:cNvPr>
          <p:cNvSpPr>
            <a:spLocks noGrp="1"/>
          </p:cNvSpPr>
          <p:nvPr>
            <p:ph type="sldNum" sz="quarter" idx="12"/>
          </p:nvPr>
        </p:nvSpPr>
        <p:spPr>
          <a:xfrm>
            <a:off x="8610600" y="6356350"/>
            <a:ext cx="2743200" cy="365125"/>
          </a:xfrm>
          <a:prstGeom prst="rect">
            <a:avLst/>
          </a:prstGeom>
        </p:spPr>
        <p:txBody>
          <a:bodyPr/>
          <a:lstStyle/>
          <a:p>
            <a:fld id="{6949EA33-E8B8-4F2C-9CB7-548C13FB7104}" type="slidenum">
              <a:rPr lang="es-CO" smtClean="0"/>
              <a:t>‹Nº›</a:t>
            </a:fld>
            <a:endParaRPr lang="es-CO" dirty="0"/>
          </a:p>
        </p:txBody>
      </p:sp>
    </p:spTree>
    <p:extLst>
      <p:ext uri="{BB962C8B-B14F-4D97-AF65-F5344CB8AC3E}">
        <p14:creationId xmlns:p14="http://schemas.microsoft.com/office/powerpoint/2010/main" val="24448928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5 July 2022</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3485602948"/>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949749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759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1" name="Title 1"/>
          <p:cNvSpPr>
            <a:spLocks noGrp="1"/>
          </p:cNvSpPr>
          <p:nvPr>
            <p:ph type="ctrTitle"/>
          </p:nvPr>
        </p:nvSpPr>
        <p:spPr>
          <a:xfrm>
            <a:off x="775100" y="1954221"/>
            <a:ext cx="4326679" cy="979702"/>
          </a:xfrm>
        </p:spPr>
        <p:txBody>
          <a:bodyPr/>
          <a:lstStyle>
            <a:lvl1pPr>
              <a:defRPr sz="2999"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999">
                <a:solidFill>
                  <a:schemeClr val="tx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10359393" y="4960939"/>
            <a:ext cx="982151" cy="358775"/>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IN" sz="1799"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10359392" y="5467351"/>
            <a:ext cx="1224912" cy="928688"/>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92" tIns="45696" rIns="91392" bIns="45696" numCol="1" anchor="t" anchorCtr="0" compatLnSpc="1">
            <a:prstTxWarp prst="textNoShape">
              <a:avLst/>
            </a:prstTxWarp>
          </a:bodyPr>
          <a:lstStyle/>
          <a:p>
            <a:endParaRPr lang="en-IN" sz="1799" dirty="0"/>
          </a:p>
        </p:txBody>
      </p:sp>
    </p:spTree>
    <p:extLst>
      <p:ext uri="{BB962C8B-B14F-4D97-AF65-F5344CB8AC3E}">
        <p14:creationId xmlns:p14="http://schemas.microsoft.com/office/powerpoint/2010/main" val="2948762396"/>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3"/>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2"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294"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59392" y="4960938"/>
            <a:ext cx="1224912"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15226133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200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111" y="869577"/>
            <a:ext cx="4845500"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6" y="5826613"/>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263582499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5711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1236284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23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2"/>
            <a:ext cx="3578253"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44054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1430512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p>
            <a:endParaRPr lang="en-IN" dirty="0"/>
          </a:p>
        </p:txBody>
      </p:sp>
      <p:sp>
        <p:nvSpPr>
          <p:cNvPr id="2" name="Title 1"/>
          <p:cNvSpPr>
            <a:spLocks noGrp="1"/>
          </p:cNvSpPr>
          <p:nvPr>
            <p:ph type="title"/>
          </p:nvPr>
        </p:nvSpPr>
        <p:spPr>
          <a:xfrm>
            <a:off x="2693891" y="294200"/>
            <a:ext cx="8887371" cy="590400"/>
          </a:xfrm>
        </p:spPr>
        <p:txBody>
          <a:bodyPr/>
          <a:lstStyle>
            <a:lvl1pPr>
              <a:defRPr sz="23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a:xfrm>
            <a:off x="1428184" y="6471244"/>
            <a:ext cx="1394826" cy="180000"/>
          </a:xfrm>
        </p:spPr>
        <p:txBody>
          <a:bodyPr/>
          <a:lstStyle>
            <a:lvl1pPr>
              <a:defRPr/>
            </a:lvl1pPr>
          </a:lstStyle>
          <a:p>
            <a:r>
              <a:rPr lang="en-US" dirty="0"/>
              <a:t>30 de Septiembre de 2021</a:t>
            </a:r>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314584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E925-BF03-438B-8AB0-38C24580B5D9}"/>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C2EFBC04-A8A2-4055-A8DD-1BB3F73DFF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6183344E-F386-4758-9A3D-240CF2A2F694}"/>
              </a:ext>
            </a:extLst>
          </p:cNvPr>
          <p:cNvSpPr>
            <a:spLocks noGrp="1"/>
          </p:cNvSpPr>
          <p:nvPr>
            <p:ph type="dt" sz="half" idx="10"/>
          </p:nvPr>
        </p:nvSpPr>
        <p:spPr/>
        <p:txBody>
          <a:bodyPr/>
          <a:lstStyle/>
          <a:p>
            <a:fld id="{CE3CA6AB-20F7-4B89-9C52-CA6F6C9A0BCA}" type="datetimeFigureOut">
              <a:rPr lang="es-CO" smtClean="0"/>
              <a:t>5/07/2022</a:t>
            </a:fld>
            <a:endParaRPr lang="es-CO" dirty="0"/>
          </a:p>
        </p:txBody>
      </p:sp>
      <p:sp>
        <p:nvSpPr>
          <p:cNvPr id="5" name="Footer Placeholder 4">
            <a:extLst>
              <a:ext uri="{FF2B5EF4-FFF2-40B4-BE49-F238E27FC236}">
                <a16:creationId xmlns:a16="http://schemas.microsoft.com/office/drawing/2014/main" id="{3B0C14A8-BADC-4933-811C-3B37B787D2CE}"/>
              </a:ext>
            </a:extLst>
          </p:cNvPr>
          <p:cNvSpPr>
            <a:spLocks noGrp="1"/>
          </p:cNvSpPr>
          <p:nvPr>
            <p:ph type="ftr" sz="quarter" idx="11"/>
          </p:nvPr>
        </p:nvSpPr>
        <p:spPr/>
        <p:txBody>
          <a:bodyPr/>
          <a:lstStyle/>
          <a:p>
            <a:endParaRPr lang="es-CO" dirty="0"/>
          </a:p>
        </p:txBody>
      </p:sp>
      <p:sp>
        <p:nvSpPr>
          <p:cNvPr id="6" name="Slide Number Placeholder 5">
            <a:extLst>
              <a:ext uri="{FF2B5EF4-FFF2-40B4-BE49-F238E27FC236}">
                <a16:creationId xmlns:a16="http://schemas.microsoft.com/office/drawing/2014/main" id="{566A74E2-95FE-4A06-AAB4-E7759F71EDF1}"/>
              </a:ext>
            </a:extLst>
          </p:cNvPr>
          <p:cNvSpPr>
            <a:spLocks noGrp="1"/>
          </p:cNvSpPr>
          <p:nvPr>
            <p:ph type="sldNum" sz="quarter" idx="12"/>
          </p:nvPr>
        </p:nvSpPr>
        <p:spPr>
          <a:xfrm>
            <a:off x="8610600" y="6356350"/>
            <a:ext cx="2743200" cy="365125"/>
          </a:xfrm>
          <a:prstGeom prst="rect">
            <a:avLst/>
          </a:prstGeom>
        </p:spPr>
        <p:txBody>
          <a:bodyPr/>
          <a:lstStyle/>
          <a:p>
            <a:fld id="{6949EA33-E8B8-4F2C-9CB7-548C13FB7104}" type="slidenum">
              <a:rPr lang="es-CO" smtClean="0"/>
              <a:t>‹Nº›</a:t>
            </a:fld>
            <a:endParaRPr lang="es-CO" dirty="0"/>
          </a:p>
        </p:txBody>
      </p:sp>
    </p:spTree>
    <p:extLst>
      <p:ext uri="{BB962C8B-B14F-4D97-AF65-F5344CB8AC3E}">
        <p14:creationId xmlns:p14="http://schemas.microsoft.com/office/powerpoint/2010/main" val="296564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1" y="1137920"/>
            <a:ext cx="8234455"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1E6D7102-DD97-4F84-8724-387B81A0E6ED}" type="datetime3">
              <a:rPr lang="en-US" smtClean="0"/>
              <a:t>5 July 2022</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2062973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C1498488-8765-4B8D-9D72-8E71718AE3EF}" type="datetime3">
              <a:rPr lang="en-US" smtClean="0"/>
              <a:t>5 July 2022</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2397632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3237502" y="-1022555"/>
            <a:ext cx="5968062"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3" y="2578743"/>
            <a:ext cx="4535597" cy="1055708"/>
          </a:xfrm>
        </p:spPr>
        <p:txBody>
          <a:bodyPr/>
          <a:lstStyle>
            <a:lvl1pPr marL="0" indent="0">
              <a:buNone/>
              <a:defRPr sz="299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3" y="3840384"/>
            <a:ext cx="4535597" cy="1055708"/>
          </a:xfrm>
        </p:spPr>
        <p:txBody>
          <a:bodyPr/>
          <a:lstStyle>
            <a:lvl1pPr marL="0" indent="0">
              <a:buNone/>
              <a:defRPr sz="1599"/>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70698E0F-C516-4EA3-9B7A-A60925844285}" type="datetime3">
              <a:rPr lang="en-US" smtClean="0"/>
              <a:t>5 July 2022</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2029085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4"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0" y="3578084"/>
            <a:ext cx="778554"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1"/>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A30B5B11-3029-4BDF-9283-90F5215BC815}" type="datetime3">
              <a:rPr lang="en-US" smtClean="0"/>
              <a:t>5 July 2022</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539702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BF2C04E3-9852-4EE1-995A-A982B306E72F}" type="datetime3">
              <a:rPr lang="en-US" smtClean="0"/>
              <a:t>5 July 2022</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2729940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FFE600"/>
                </a:solidFill>
                <a:latin typeface="+mn-lt"/>
              </a:defRPr>
            </a:lvl1pPr>
          </a:lstStyle>
          <a:p>
            <a:pPr marL="356438" lvl="0" indent="-356438"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latin typeface="+mn-lt"/>
              </a:defRPr>
            </a:lvl1pPr>
          </a:lstStyle>
          <a:p>
            <a:pPr marL="356438" lvl="0" indent="-356438"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446493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chemeClr val="tx2"/>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chemeClr val="bg1"/>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244790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1" y="1137920"/>
            <a:ext cx="8234455"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F4FB490B-7BF8-4509-9F0D-5A2D3FE1A9A1}" type="datetime3">
              <a:rPr lang="en-US" smtClean="0"/>
              <a:t>5 July 2022</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2976885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7EDC6652-D330-42A9-B2DB-FD7DBFE6E7CE}" type="datetime3">
              <a:rPr lang="en-US" smtClean="0"/>
              <a:t>5 July 2022</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3549648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7848B339-892E-45B1-8EC6-9663C993893D}" type="datetime3">
              <a:rPr lang="en-US" smtClean="0"/>
              <a:t>5 July 2022</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30551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8CEA-0B85-4ED2-A089-B5A20B0E1F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O"/>
          </a:p>
        </p:txBody>
      </p:sp>
      <p:sp>
        <p:nvSpPr>
          <p:cNvPr id="3" name="Text Placeholder 2">
            <a:extLst>
              <a:ext uri="{FF2B5EF4-FFF2-40B4-BE49-F238E27FC236}">
                <a16:creationId xmlns:a16="http://schemas.microsoft.com/office/drawing/2014/main" id="{F44C860E-3039-40C6-A559-B324C9AE8C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B9121F-ADD3-45CE-9613-C28EA418E4B6}"/>
              </a:ext>
            </a:extLst>
          </p:cNvPr>
          <p:cNvSpPr>
            <a:spLocks noGrp="1"/>
          </p:cNvSpPr>
          <p:nvPr>
            <p:ph type="dt" sz="half" idx="10"/>
          </p:nvPr>
        </p:nvSpPr>
        <p:spPr/>
        <p:txBody>
          <a:bodyPr/>
          <a:lstStyle/>
          <a:p>
            <a:fld id="{CE3CA6AB-20F7-4B89-9C52-CA6F6C9A0BCA}" type="datetimeFigureOut">
              <a:rPr lang="es-CO" smtClean="0"/>
              <a:t>5/07/2022</a:t>
            </a:fld>
            <a:endParaRPr lang="es-CO" dirty="0"/>
          </a:p>
        </p:txBody>
      </p:sp>
      <p:sp>
        <p:nvSpPr>
          <p:cNvPr id="5" name="Footer Placeholder 4">
            <a:extLst>
              <a:ext uri="{FF2B5EF4-FFF2-40B4-BE49-F238E27FC236}">
                <a16:creationId xmlns:a16="http://schemas.microsoft.com/office/drawing/2014/main" id="{1975191A-6011-4DE6-8BCB-4EB36F9B49D4}"/>
              </a:ext>
            </a:extLst>
          </p:cNvPr>
          <p:cNvSpPr>
            <a:spLocks noGrp="1"/>
          </p:cNvSpPr>
          <p:nvPr>
            <p:ph type="ftr" sz="quarter" idx="11"/>
          </p:nvPr>
        </p:nvSpPr>
        <p:spPr/>
        <p:txBody>
          <a:bodyPr/>
          <a:lstStyle/>
          <a:p>
            <a:endParaRPr lang="es-CO" dirty="0"/>
          </a:p>
        </p:txBody>
      </p:sp>
      <p:sp>
        <p:nvSpPr>
          <p:cNvPr id="6" name="Slide Number Placeholder 5">
            <a:extLst>
              <a:ext uri="{FF2B5EF4-FFF2-40B4-BE49-F238E27FC236}">
                <a16:creationId xmlns:a16="http://schemas.microsoft.com/office/drawing/2014/main" id="{49395175-A824-4FA7-B22A-51FD1FFA3651}"/>
              </a:ext>
            </a:extLst>
          </p:cNvPr>
          <p:cNvSpPr>
            <a:spLocks noGrp="1"/>
          </p:cNvSpPr>
          <p:nvPr>
            <p:ph type="sldNum" sz="quarter" idx="12"/>
          </p:nvPr>
        </p:nvSpPr>
        <p:spPr>
          <a:xfrm>
            <a:off x="8610600" y="6356350"/>
            <a:ext cx="2743200" cy="365125"/>
          </a:xfrm>
          <a:prstGeom prst="rect">
            <a:avLst/>
          </a:prstGeom>
        </p:spPr>
        <p:txBody>
          <a:bodyPr/>
          <a:lstStyle/>
          <a:p>
            <a:fld id="{6949EA33-E8B8-4F2C-9CB7-548C13FB7104}" type="slidenum">
              <a:rPr lang="es-CO" smtClean="0"/>
              <a:t>‹Nº›</a:t>
            </a:fld>
            <a:endParaRPr lang="es-CO" dirty="0"/>
          </a:p>
        </p:txBody>
      </p:sp>
    </p:spTree>
    <p:extLst>
      <p:ext uri="{BB962C8B-B14F-4D97-AF65-F5344CB8AC3E}">
        <p14:creationId xmlns:p14="http://schemas.microsoft.com/office/powerpoint/2010/main" val="3568630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53C96D42-85A7-4FB8-81C2-A76989CD2C0B}" type="datetime3">
              <a:rPr lang="en-US" smtClean="0"/>
              <a:t>5 July 2022</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4141420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BE72F864-C261-4ACC-899D-1F7B54215EB6}" type="datetime3">
              <a:rPr lang="en-US" smtClean="0"/>
              <a:t>5 July 2022</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2392700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DE39BF9A-0D1B-456C-90FD-7DD4E43985FE}" type="datetime3">
              <a:rPr lang="en-US" smtClean="0"/>
              <a:t>5 July 2022</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534756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78A09A2-12AE-4A08-9E31-994E3910808B}" type="datetime3">
              <a:rPr lang="en-US" smtClean="0"/>
              <a:t>5 July 2022</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96391733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0BD55BA1-5616-41A0-A230-900CC53918C9}" type="datetime3">
              <a:rPr lang="en-US" smtClean="0"/>
              <a:t>5 July 2022</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424433178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171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ECB31890-3905-4699-8A54-4A643E2FBD12}" type="datetime3">
              <a:rPr lang="en-US" smtClean="0"/>
              <a:t>5 July 2022</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2980568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178107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0"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066508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9" y="0"/>
            <a:ext cx="12185658"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35750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92A19-23E9-454C-8FAB-D9427FC8BA42}"/>
              </a:ext>
            </a:extLst>
          </p:cNvPr>
          <p:cNvSpPr>
            <a:spLocks noGrp="1"/>
          </p:cNvSpPr>
          <p:nvPr>
            <p:ph type="title"/>
          </p:nvPr>
        </p:nvSpPr>
        <p:spPr/>
        <p:txBody>
          <a:bodyPr/>
          <a:lstStyle/>
          <a:p>
            <a:r>
              <a:rPr lang="en-US"/>
              <a:t>Click to edit Master title style</a:t>
            </a:r>
            <a:endParaRPr lang="es-CO"/>
          </a:p>
        </p:txBody>
      </p:sp>
      <p:sp>
        <p:nvSpPr>
          <p:cNvPr id="3" name="Content Placeholder 2">
            <a:extLst>
              <a:ext uri="{FF2B5EF4-FFF2-40B4-BE49-F238E27FC236}">
                <a16:creationId xmlns:a16="http://schemas.microsoft.com/office/drawing/2014/main" id="{B3F2F7B3-52D5-48F4-8557-5E99D257B1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Content Placeholder 3">
            <a:extLst>
              <a:ext uri="{FF2B5EF4-FFF2-40B4-BE49-F238E27FC236}">
                <a16:creationId xmlns:a16="http://schemas.microsoft.com/office/drawing/2014/main" id="{D8B63134-A58D-4CE9-BFFC-0CA986D5EB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Date Placeholder 4">
            <a:extLst>
              <a:ext uri="{FF2B5EF4-FFF2-40B4-BE49-F238E27FC236}">
                <a16:creationId xmlns:a16="http://schemas.microsoft.com/office/drawing/2014/main" id="{B2953E31-51E0-417F-9A5F-946346BD411A}"/>
              </a:ext>
            </a:extLst>
          </p:cNvPr>
          <p:cNvSpPr>
            <a:spLocks noGrp="1"/>
          </p:cNvSpPr>
          <p:nvPr>
            <p:ph type="dt" sz="half" idx="10"/>
          </p:nvPr>
        </p:nvSpPr>
        <p:spPr/>
        <p:txBody>
          <a:bodyPr/>
          <a:lstStyle/>
          <a:p>
            <a:fld id="{CE3CA6AB-20F7-4B89-9C52-CA6F6C9A0BCA}" type="datetimeFigureOut">
              <a:rPr lang="es-CO" smtClean="0"/>
              <a:t>5/07/2022</a:t>
            </a:fld>
            <a:endParaRPr lang="es-CO" dirty="0"/>
          </a:p>
        </p:txBody>
      </p:sp>
      <p:sp>
        <p:nvSpPr>
          <p:cNvPr id="6" name="Footer Placeholder 5">
            <a:extLst>
              <a:ext uri="{FF2B5EF4-FFF2-40B4-BE49-F238E27FC236}">
                <a16:creationId xmlns:a16="http://schemas.microsoft.com/office/drawing/2014/main" id="{33FCFB28-F841-43F9-B452-D098EE9F930E}"/>
              </a:ext>
            </a:extLst>
          </p:cNvPr>
          <p:cNvSpPr>
            <a:spLocks noGrp="1"/>
          </p:cNvSpPr>
          <p:nvPr>
            <p:ph type="ftr" sz="quarter" idx="11"/>
          </p:nvPr>
        </p:nvSpPr>
        <p:spPr/>
        <p:txBody>
          <a:bodyPr/>
          <a:lstStyle/>
          <a:p>
            <a:endParaRPr lang="es-CO" dirty="0"/>
          </a:p>
        </p:txBody>
      </p:sp>
      <p:sp>
        <p:nvSpPr>
          <p:cNvPr id="7" name="Slide Number Placeholder 6">
            <a:extLst>
              <a:ext uri="{FF2B5EF4-FFF2-40B4-BE49-F238E27FC236}">
                <a16:creationId xmlns:a16="http://schemas.microsoft.com/office/drawing/2014/main" id="{20CB6BA7-A34B-41E5-9FDC-BD97C5C7DCCA}"/>
              </a:ext>
            </a:extLst>
          </p:cNvPr>
          <p:cNvSpPr>
            <a:spLocks noGrp="1"/>
          </p:cNvSpPr>
          <p:nvPr>
            <p:ph type="sldNum" sz="quarter" idx="12"/>
          </p:nvPr>
        </p:nvSpPr>
        <p:spPr>
          <a:xfrm>
            <a:off x="8610600" y="6356350"/>
            <a:ext cx="2743200" cy="365125"/>
          </a:xfrm>
          <a:prstGeom prst="rect">
            <a:avLst/>
          </a:prstGeom>
        </p:spPr>
        <p:txBody>
          <a:bodyPr/>
          <a:lstStyle/>
          <a:p>
            <a:fld id="{6949EA33-E8B8-4F2C-9CB7-548C13FB7104}" type="slidenum">
              <a:rPr lang="es-CO" smtClean="0"/>
              <a:t>‹Nº›</a:t>
            </a:fld>
            <a:endParaRPr lang="es-CO" dirty="0"/>
          </a:p>
        </p:txBody>
      </p:sp>
    </p:spTree>
    <p:extLst>
      <p:ext uri="{BB962C8B-B14F-4D97-AF65-F5344CB8AC3E}">
        <p14:creationId xmlns:p14="http://schemas.microsoft.com/office/powerpoint/2010/main" val="1884298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843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1" name="Title 1"/>
          <p:cNvSpPr>
            <a:spLocks noGrp="1"/>
          </p:cNvSpPr>
          <p:nvPr>
            <p:ph type="ctrTitle"/>
          </p:nvPr>
        </p:nvSpPr>
        <p:spPr>
          <a:xfrm>
            <a:off x="775100" y="1954221"/>
            <a:ext cx="4326679"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0"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744" y="5605201"/>
            <a:ext cx="1044529" cy="197581"/>
          </a:xfrm>
          <a:prstGeom prst="rect">
            <a:avLst/>
          </a:prstGeom>
          <a:noFill/>
        </p:spPr>
        <p:txBody>
          <a:bodyPr wrap="square" lIns="0" tIns="0" rIns="0" bIns="0" rtlCol="0" anchor="ctr" anchorCtr="0">
            <a:noAutofit/>
          </a:bodyPr>
          <a:lstStyle/>
          <a:p>
            <a:r>
              <a:rPr lang="en-GB" sz="1199"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2490" y="6019189"/>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2490" y="6216807"/>
            <a:ext cx="3087667" cy="180000"/>
          </a:xfrm>
        </p:spPr>
        <p:txBody>
          <a:bodyPr/>
          <a:lstStyle>
            <a:lvl1pPr marL="0" indent="0">
              <a:buNone/>
              <a:defRPr sz="1199">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743" y="5914642"/>
            <a:ext cx="5757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9746936" y="4781707"/>
            <a:ext cx="1224912"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2266963376"/>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6" y="5826613"/>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112" y="876059"/>
            <a:ext cx="4852768"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9"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377491535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3"/>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2"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294"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59392" y="4960938"/>
            <a:ext cx="1224912"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137943803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4"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0" y="3578084"/>
            <a:ext cx="778554"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1"/>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5 July 2022</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903589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5 July 2022</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20035338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23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2"/>
            <a:ext cx="3578253"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5 July 2022</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31433221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p>
            <a:endParaRPr lang="en-IN" dirty="0"/>
          </a:p>
        </p:txBody>
      </p:sp>
      <p:sp>
        <p:nvSpPr>
          <p:cNvPr id="2" name="Title 1"/>
          <p:cNvSpPr>
            <a:spLocks noGrp="1"/>
          </p:cNvSpPr>
          <p:nvPr>
            <p:ph type="title"/>
          </p:nvPr>
        </p:nvSpPr>
        <p:spPr>
          <a:xfrm>
            <a:off x="2693891" y="294200"/>
            <a:ext cx="8887371" cy="590400"/>
          </a:xfrm>
        </p:spPr>
        <p:txBody>
          <a:bodyPr/>
          <a:lstStyle>
            <a:lvl1pPr>
              <a:defRPr sz="23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5 July 2022</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38467887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35087056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78031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8D40-5B2F-431C-80E7-56C6CBC6B79D}"/>
              </a:ext>
            </a:extLst>
          </p:cNvPr>
          <p:cNvSpPr>
            <a:spLocks noGrp="1"/>
          </p:cNvSpPr>
          <p:nvPr>
            <p:ph type="title"/>
          </p:nvPr>
        </p:nvSpPr>
        <p:spPr>
          <a:xfrm>
            <a:off x="839788" y="365125"/>
            <a:ext cx="10515600" cy="1325563"/>
          </a:xfrm>
        </p:spPr>
        <p:txBody>
          <a:bodyPr/>
          <a:lstStyle/>
          <a:p>
            <a:r>
              <a:rPr lang="en-US"/>
              <a:t>Click to edit Master title style</a:t>
            </a:r>
            <a:endParaRPr lang="es-CO"/>
          </a:p>
        </p:txBody>
      </p:sp>
      <p:sp>
        <p:nvSpPr>
          <p:cNvPr id="3" name="Text Placeholder 2">
            <a:extLst>
              <a:ext uri="{FF2B5EF4-FFF2-40B4-BE49-F238E27FC236}">
                <a16:creationId xmlns:a16="http://schemas.microsoft.com/office/drawing/2014/main" id="{A50460DA-CAAF-408C-940D-6A82B79551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7018B9-BF68-498A-8FA4-C9A019529C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Text Placeholder 4">
            <a:extLst>
              <a:ext uri="{FF2B5EF4-FFF2-40B4-BE49-F238E27FC236}">
                <a16:creationId xmlns:a16="http://schemas.microsoft.com/office/drawing/2014/main" id="{CAA2D741-CFB6-4A99-A2FD-E4B7AB126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B8AD74-BD47-43C9-931D-7ECE07968F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Date Placeholder 6">
            <a:extLst>
              <a:ext uri="{FF2B5EF4-FFF2-40B4-BE49-F238E27FC236}">
                <a16:creationId xmlns:a16="http://schemas.microsoft.com/office/drawing/2014/main" id="{2E91913F-C096-433B-B5E4-1F1672E69AC1}"/>
              </a:ext>
            </a:extLst>
          </p:cNvPr>
          <p:cNvSpPr>
            <a:spLocks noGrp="1"/>
          </p:cNvSpPr>
          <p:nvPr>
            <p:ph type="dt" sz="half" idx="10"/>
          </p:nvPr>
        </p:nvSpPr>
        <p:spPr/>
        <p:txBody>
          <a:bodyPr/>
          <a:lstStyle/>
          <a:p>
            <a:fld id="{CE3CA6AB-20F7-4B89-9C52-CA6F6C9A0BCA}" type="datetimeFigureOut">
              <a:rPr lang="es-CO" smtClean="0"/>
              <a:t>5/07/2022</a:t>
            </a:fld>
            <a:endParaRPr lang="es-CO" dirty="0"/>
          </a:p>
        </p:txBody>
      </p:sp>
      <p:sp>
        <p:nvSpPr>
          <p:cNvPr id="8" name="Footer Placeholder 7">
            <a:extLst>
              <a:ext uri="{FF2B5EF4-FFF2-40B4-BE49-F238E27FC236}">
                <a16:creationId xmlns:a16="http://schemas.microsoft.com/office/drawing/2014/main" id="{A0C48246-2A51-4BBC-BA1B-E9C4B7EDE676}"/>
              </a:ext>
            </a:extLst>
          </p:cNvPr>
          <p:cNvSpPr>
            <a:spLocks noGrp="1"/>
          </p:cNvSpPr>
          <p:nvPr>
            <p:ph type="ftr" sz="quarter" idx="11"/>
          </p:nvPr>
        </p:nvSpPr>
        <p:spPr/>
        <p:txBody>
          <a:bodyPr/>
          <a:lstStyle/>
          <a:p>
            <a:endParaRPr lang="es-CO" dirty="0"/>
          </a:p>
        </p:txBody>
      </p:sp>
      <p:sp>
        <p:nvSpPr>
          <p:cNvPr id="9" name="Slide Number Placeholder 8">
            <a:extLst>
              <a:ext uri="{FF2B5EF4-FFF2-40B4-BE49-F238E27FC236}">
                <a16:creationId xmlns:a16="http://schemas.microsoft.com/office/drawing/2014/main" id="{8C864B46-34A5-4A6B-A7E1-777171A847EE}"/>
              </a:ext>
            </a:extLst>
          </p:cNvPr>
          <p:cNvSpPr>
            <a:spLocks noGrp="1"/>
          </p:cNvSpPr>
          <p:nvPr>
            <p:ph type="sldNum" sz="quarter" idx="12"/>
          </p:nvPr>
        </p:nvSpPr>
        <p:spPr>
          <a:xfrm>
            <a:off x="8610600" y="6356350"/>
            <a:ext cx="2743200" cy="365125"/>
          </a:xfrm>
          <a:prstGeom prst="rect">
            <a:avLst/>
          </a:prstGeom>
        </p:spPr>
        <p:txBody>
          <a:bodyPr/>
          <a:lstStyle/>
          <a:p>
            <a:fld id="{6949EA33-E8B8-4F2C-9CB7-548C13FB7104}" type="slidenum">
              <a:rPr lang="es-CO" smtClean="0"/>
              <a:t>‹Nº›</a:t>
            </a:fld>
            <a:endParaRPr lang="es-CO" dirty="0"/>
          </a:p>
        </p:txBody>
      </p:sp>
    </p:spTree>
    <p:extLst>
      <p:ext uri="{BB962C8B-B14F-4D97-AF65-F5344CB8AC3E}">
        <p14:creationId xmlns:p14="http://schemas.microsoft.com/office/powerpoint/2010/main" val="24990104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3094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5 July 2022</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275392462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5 July 2022</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2961572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5 July 2022</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39076150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5 July 2022</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40297493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5 July 2022</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9887612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5 July 2022</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13697129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3" y="2578743"/>
            <a:ext cx="4535597" cy="1055708"/>
          </a:xfrm>
        </p:spPr>
        <p:txBody>
          <a:bodyPr/>
          <a:lstStyle>
            <a:lvl1pPr marL="0" indent="0">
              <a:buNone/>
              <a:defRPr sz="299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3" y="3840384"/>
            <a:ext cx="4535597" cy="1055708"/>
          </a:xfrm>
        </p:spPr>
        <p:txBody>
          <a:bodyPr/>
          <a:lstStyle>
            <a:lvl1pPr marL="0" indent="0">
              <a:buNone/>
              <a:defRPr sz="1599"/>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5 July 2022</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24289133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5 July 2022</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2147827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5 July 2022</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5717877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B5A3D-8FF7-457E-9841-A195DE6A99B9}"/>
              </a:ext>
            </a:extLst>
          </p:cNvPr>
          <p:cNvSpPr>
            <a:spLocks noGrp="1"/>
          </p:cNvSpPr>
          <p:nvPr>
            <p:ph type="title"/>
          </p:nvPr>
        </p:nvSpPr>
        <p:spPr/>
        <p:txBody>
          <a:bodyPr/>
          <a:lstStyle/>
          <a:p>
            <a:r>
              <a:rPr lang="en-US"/>
              <a:t>Click to edit Master title style</a:t>
            </a:r>
            <a:endParaRPr lang="es-CO"/>
          </a:p>
        </p:txBody>
      </p:sp>
      <p:sp>
        <p:nvSpPr>
          <p:cNvPr id="3" name="Date Placeholder 2">
            <a:extLst>
              <a:ext uri="{FF2B5EF4-FFF2-40B4-BE49-F238E27FC236}">
                <a16:creationId xmlns:a16="http://schemas.microsoft.com/office/drawing/2014/main" id="{A8C74799-AB3D-466B-A643-ACBD47FA596E}"/>
              </a:ext>
            </a:extLst>
          </p:cNvPr>
          <p:cNvSpPr>
            <a:spLocks noGrp="1"/>
          </p:cNvSpPr>
          <p:nvPr>
            <p:ph type="dt" sz="half" idx="10"/>
          </p:nvPr>
        </p:nvSpPr>
        <p:spPr/>
        <p:txBody>
          <a:bodyPr/>
          <a:lstStyle/>
          <a:p>
            <a:fld id="{CE3CA6AB-20F7-4B89-9C52-CA6F6C9A0BCA}" type="datetimeFigureOut">
              <a:rPr lang="es-CO" smtClean="0"/>
              <a:t>5/07/2022</a:t>
            </a:fld>
            <a:endParaRPr lang="es-CO" dirty="0"/>
          </a:p>
        </p:txBody>
      </p:sp>
      <p:sp>
        <p:nvSpPr>
          <p:cNvPr id="4" name="Footer Placeholder 3">
            <a:extLst>
              <a:ext uri="{FF2B5EF4-FFF2-40B4-BE49-F238E27FC236}">
                <a16:creationId xmlns:a16="http://schemas.microsoft.com/office/drawing/2014/main" id="{596C8C6D-2773-4D98-BF27-83EB39BE71D1}"/>
              </a:ext>
            </a:extLst>
          </p:cNvPr>
          <p:cNvSpPr>
            <a:spLocks noGrp="1"/>
          </p:cNvSpPr>
          <p:nvPr>
            <p:ph type="ftr" sz="quarter" idx="11"/>
          </p:nvPr>
        </p:nvSpPr>
        <p:spPr/>
        <p:txBody>
          <a:bodyPr/>
          <a:lstStyle/>
          <a:p>
            <a:endParaRPr lang="es-CO" dirty="0"/>
          </a:p>
        </p:txBody>
      </p:sp>
      <p:sp>
        <p:nvSpPr>
          <p:cNvPr id="5" name="Slide Number Placeholder 4">
            <a:extLst>
              <a:ext uri="{FF2B5EF4-FFF2-40B4-BE49-F238E27FC236}">
                <a16:creationId xmlns:a16="http://schemas.microsoft.com/office/drawing/2014/main" id="{5B8CEBCD-F583-4103-A4E3-0188BEFAEC3F}"/>
              </a:ext>
            </a:extLst>
          </p:cNvPr>
          <p:cNvSpPr>
            <a:spLocks noGrp="1"/>
          </p:cNvSpPr>
          <p:nvPr>
            <p:ph type="sldNum" sz="quarter" idx="12"/>
          </p:nvPr>
        </p:nvSpPr>
        <p:spPr>
          <a:xfrm>
            <a:off x="8610600" y="6356350"/>
            <a:ext cx="2743200" cy="365125"/>
          </a:xfrm>
          <a:prstGeom prst="rect">
            <a:avLst/>
          </a:prstGeom>
        </p:spPr>
        <p:txBody>
          <a:bodyPr/>
          <a:lstStyle/>
          <a:p>
            <a:fld id="{6949EA33-E8B8-4F2C-9CB7-548C13FB7104}" type="slidenum">
              <a:rPr lang="es-CO" smtClean="0"/>
              <a:t>‹Nº›</a:t>
            </a:fld>
            <a:endParaRPr lang="es-CO" dirty="0"/>
          </a:p>
        </p:txBody>
      </p:sp>
    </p:spTree>
    <p:extLst>
      <p:ext uri="{BB962C8B-B14F-4D97-AF65-F5344CB8AC3E}">
        <p14:creationId xmlns:p14="http://schemas.microsoft.com/office/powerpoint/2010/main" val="18241346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9956332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6_Approved question wid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42"/>
            <a:ext cx="12192000" cy="6851316"/>
          </a:xfrm>
          <a:prstGeom prst="rect">
            <a:avLst/>
          </a:prstGeom>
        </p:spPr>
      </p:pic>
      <p:sp>
        <p:nvSpPr>
          <p:cNvPr id="17" name="Freeform 16"/>
          <p:cNvSpPr/>
          <p:nvPr userDrawn="1"/>
        </p:nvSpPr>
        <p:spPr>
          <a:xfrm>
            <a:off x="968231" y="450624"/>
            <a:ext cx="7624048" cy="3739826"/>
          </a:xfrm>
          <a:custGeom>
            <a:avLst/>
            <a:gdLst>
              <a:gd name="connsiteX0" fmla="*/ 27296 w 4844955"/>
              <a:gd name="connsiteY0" fmla="*/ 832513 h 3070746"/>
              <a:gd name="connsiteX1" fmla="*/ 4844955 w 4844955"/>
              <a:gd name="connsiteY1" fmla="*/ 0 h 3070746"/>
              <a:gd name="connsiteX2" fmla="*/ 4844955 w 4844955"/>
              <a:gd name="connsiteY2" fmla="*/ 3070746 h 3070746"/>
              <a:gd name="connsiteX3" fmla="*/ 0 w 4844955"/>
              <a:gd name="connsiteY3" fmla="*/ 3070746 h 3070746"/>
              <a:gd name="connsiteX4" fmla="*/ 27296 w 4844955"/>
              <a:gd name="connsiteY4" fmla="*/ 832513 h 307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955" h="3070746">
                <a:moveTo>
                  <a:pt x="27296" y="832513"/>
                </a:moveTo>
                <a:lnTo>
                  <a:pt x="4844955" y="0"/>
                </a:lnTo>
                <a:lnTo>
                  <a:pt x="4844955" y="3070746"/>
                </a:lnTo>
                <a:lnTo>
                  <a:pt x="0" y="3070746"/>
                </a:lnTo>
                <a:lnTo>
                  <a:pt x="27296" y="832513"/>
                </a:lnTo>
                <a:close/>
              </a:path>
            </a:pathLst>
          </a:custGeom>
          <a:solidFill>
            <a:schemeClr val="bg1">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lstStyle/>
          <a:p>
            <a:pPr algn="ctr"/>
            <a:endParaRPr lang="en-US" sz="1799" dirty="0">
              <a:solidFill>
                <a:srgbClr val="333333"/>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0482" y="5340096"/>
            <a:ext cx="1316736" cy="1156968"/>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1" y="5879592"/>
            <a:ext cx="5040000" cy="618750"/>
          </a:xfrm>
          <a:prstGeom prst="rect">
            <a:avLst/>
          </a:prstGeom>
        </p:spPr>
      </p:pic>
      <p:grpSp>
        <p:nvGrpSpPr>
          <p:cNvPr id="9" name="Group 8"/>
          <p:cNvGrpSpPr/>
          <p:nvPr userDrawn="1"/>
        </p:nvGrpSpPr>
        <p:grpSpPr>
          <a:xfrm>
            <a:off x="694733" y="306050"/>
            <a:ext cx="7993558" cy="3982456"/>
            <a:chOff x="2436813" y="2132013"/>
            <a:chExt cx="5184775" cy="3508375"/>
          </a:xfrm>
        </p:grpSpPr>
        <p:sp>
          <p:nvSpPr>
            <p:cNvPr id="12" name="Rectangle 11"/>
            <p:cNvSpPr>
              <a:spLocks noChangeArrowheads="1"/>
            </p:cNvSpPr>
            <p:nvPr userDrawn="1"/>
          </p:nvSpPr>
          <p:spPr bwMode="auto">
            <a:xfrm>
              <a:off x="2436813" y="5456238"/>
              <a:ext cx="180975" cy="184150"/>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799" dirty="0">
                <a:solidFill>
                  <a:srgbClr val="808080"/>
                </a:solidFill>
              </a:endParaRPr>
            </a:p>
          </p:txBody>
        </p:sp>
        <p:sp>
          <p:nvSpPr>
            <p:cNvPr id="14" name="Rectangle 13"/>
            <p:cNvSpPr>
              <a:spLocks noChangeArrowheads="1"/>
            </p:cNvSpPr>
            <p:nvPr userDrawn="1"/>
          </p:nvSpPr>
          <p:spPr bwMode="auto">
            <a:xfrm>
              <a:off x="2773363" y="5456238"/>
              <a:ext cx="184150" cy="184150"/>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799" dirty="0">
                <a:solidFill>
                  <a:srgbClr val="808080"/>
                </a:solidFill>
              </a:endParaRPr>
            </a:p>
          </p:txBody>
        </p:sp>
        <p:sp>
          <p:nvSpPr>
            <p:cNvPr id="15" name="Rectangle 14"/>
            <p:cNvSpPr>
              <a:spLocks noChangeArrowheads="1"/>
            </p:cNvSpPr>
            <p:nvPr userDrawn="1"/>
          </p:nvSpPr>
          <p:spPr bwMode="auto">
            <a:xfrm>
              <a:off x="3113088" y="5456238"/>
              <a:ext cx="184150" cy="184150"/>
            </a:xfrm>
            <a:prstGeom prst="rect">
              <a:avLst/>
            </a:prstGeom>
            <a:solidFill>
              <a:srgbClr val="FFE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799" dirty="0">
                <a:solidFill>
                  <a:srgbClr val="808080"/>
                </a:solidFill>
              </a:endParaRPr>
            </a:p>
          </p:txBody>
        </p:sp>
        <p:sp>
          <p:nvSpPr>
            <p:cNvPr id="16" name="Freeform 9"/>
            <p:cNvSpPr>
              <a:spLocks/>
            </p:cNvSpPr>
            <p:nvPr userDrawn="1"/>
          </p:nvSpPr>
          <p:spPr bwMode="auto">
            <a:xfrm>
              <a:off x="2436813" y="2132013"/>
              <a:ext cx="5184775" cy="3508375"/>
            </a:xfrm>
            <a:custGeom>
              <a:avLst/>
              <a:gdLst>
                <a:gd name="T0" fmla="*/ 0 w 3266"/>
                <a:gd name="T1" fmla="*/ 576 h 2210"/>
                <a:gd name="T2" fmla="*/ 0 w 3266"/>
                <a:gd name="T3" fmla="*/ 1996 h 2210"/>
                <a:gd name="T4" fmla="*/ 114 w 3266"/>
                <a:gd name="T5" fmla="*/ 1996 h 2210"/>
                <a:gd name="T6" fmla="*/ 114 w 3266"/>
                <a:gd name="T7" fmla="*/ 674 h 2210"/>
                <a:gd name="T8" fmla="*/ 3150 w 3266"/>
                <a:gd name="T9" fmla="*/ 138 h 2210"/>
                <a:gd name="T10" fmla="*/ 3150 w 3266"/>
                <a:gd name="T11" fmla="*/ 2094 h 2210"/>
                <a:gd name="T12" fmla="*/ 638 w 3266"/>
                <a:gd name="T13" fmla="*/ 2094 h 2210"/>
                <a:gd name="T14" fmla="*/ 638 w 3266"/>
                <a:gd name="T15" fmla="*/ 2210 h 2210"/>
                <a:gd name="T16" fmla="*/ 3266 w 3266"/>
                <a:gd name="T17" fmla="*/ 2210 h 2210"/>
                <a:gd name="T18" fmla="*/ 3266 w 3266"/>
                <a:gd name="T19" fmla="*/ 0 h 2210"/>
                <a:gd name="T20" fmla="*/ 0 w 3266"/>
                <a:gd name="T21" fmla="*/ 576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6" h="2210">
                  <a:moveTo>
                    <a:pt x="0" y="576"/>
                  </a:moveTo>
                  <a:lnTo>
                    <a:pt x="0" y="1996"/>
                  </a:lnTo>
                  <a:lnTo>
                    <a:pt x="114" y="1996"/>
                  </a:lnTo>
                  <a:lnTo>
                    <a:pt x="114" y="674"/>
                  </a:lnTo>
                  <a:lnTo>
                    <a:pt x="3150" y="138"/>
                  </a:lnTo>
                  <a:lnTo>
                    <a:pt x="3150" y="2094"/>
                  </a:lnTo>
                  <a:lnTo>
                    <a:pt x="638" y="2094"/>
                  </a:lnTo>
                  <a:lnTo>
                    <a:pt x="638" y="2210"/>
                  </a:lnTo>
                  <a:lnTo>
                    <a:pt x="3266" y="2210"/>
                  </a:lnTo>
                  <a:lnTo>
                    <a:pt x="3266" y="0"/>
                  </a:lnTo>
                  <a:lnTo>
                    <a:pt x="0" y="576"/>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solidFill>
                  <a:srgbClr val="808080"/>
                </a:solidFill>
              </a:endParaRPr>
            </a:p>
          </p:txBody>
        </p:sp>
      </p:grpSp>
    </p:spTree>
    <p:extLst>
      <p:ext uri="{BB962C8B-B14F-4D97-AF65-F5344CB8AC3E}">
        <p14:creationId xmlns:p14="http://schemas.microsoft.com/office/powerpoint/2010/main" val="2131780024"/>
      </p:ext>
    </p:extLst>
  </p:cSld>
  <p:clrMapOvr>
    <a:masterClrMapping/>
  </p:clrMapOvr>
  <p:transition spd="med">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812895" y="442150"/>
            <a:ext cx="10972800" cy="360542"/>
          </a:xfrm>
          <a:prstGeom prst="rect">
            <a:avLst/>
          </a:prstGeom>
        </p:spPr>
        <p:txBody>
          <a:bodyPr/>
          <a:lstStyle>
            <a:lvl1pPr>
              <a:defRPr sz="1687" b="1" i="0">
                <a:solidFill>
                  <a:schemeClr val="tx1"/>
                </a:solidFill>
                <a:latin typeface="Arial" charset="0"/>
                <a:ea typeface="Arial" charset="0"/>
                <a:cs typeface="Arial" charset="0"/>
              </a:defRPr>
            </a:lvl1pPr>
          </a:lstStyle>
          <a:p>
            <a:r>
              <a:rPr lang="en-US"/>
              <a:t>Click to edit Master title style</a:t>
            </a:r>
            <a:endParaRPr lang="en-GB" dirty="0"/>
          </a:p>
        </p:txBody>
      </p:sp>
    </p:spTree>
    <p:extLst>
      <p:ext uri="{BB962C8B-B14F-4D97-AF65-F5344CB8AC3E}">
        <p14:creationId xmlns:p14="http://schemas.microsoft.com/office/powerpoint/2010/main" val="1410021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609601"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609601"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latin typeface="+mn-lt"/>
              <a:cs typeface="Arial" pitchFamily="34" charset="0"/>
            </a:endParaRPr>
          </a:p>
        </p:txBody>
      </p:sp>
      <p:sp>
        <p:nvSpPr>
          <p:cNvPr id="6" name="Title 5"/>
          <p:cNvSpPr>
            <a:spLocks noGrp="1"/>
          </p:cNvSpPr>
          <p:nvPr>
            <p:ph type="title"/>
          </p:nvPr>
        </p:nvSpPr>
        <p:spPr>
          <a:xfrm>
            <a:off x="609601" y="201600"/>
            <a:ext cx="10977034" cy="860400"/>
          </a:xfrm>
          <a:prstGeom prst="rect">
            <a:avLst/>
          </a:prstGeom>
        </p:spPr>
        <p:txBody>
          <a:bodyPr/>
          <a:lstStyle/>
          <a:p>
            <a:r>
              <a:rPr lang="en-US"/>
              <a:t>Click to edit Master title style</a:t>
            </a:r>
            <a:endParaRPr lang="en-US" dirty="0"/>
          </a:p>
        </p:txBody>
      </p:sp>
      <p:sp>
        <p:nvSpPr>
          <p:cNvPr id="3" name="Footer Placeholder 2"/>
          <p:cNvSpPr>
            <a:spLocks noGrp="1"/>
          </p:cNvSpPr>
          <p:nvPr>
            <p:ph type="ftr" sz="quarter" idx="11"/>
          </p:nvPr>
        </p:nvSpPr>
        <p:spPr/>
        <p:txBody>
          <a:bodyPr/>
          <a:lstStyle/>
          <a:p>
            <a:r>
              <a:rPr lang="en-GB" dirty="0"/>
              <a:t>Presentation title</a:t>
            </a:r>
          </a:p>
        </p:txBody>
      </p:sp>
      <p:sp>
        <p:nvSpPr>
          <p:cNvPr id="9" name="Date Placeholder 2"/>
          <p:cNvSpPr>
            <a:spLocks noGrp="1"/>
          </p:cNvSpPr>
          <p:nvPr>
            <p:ph type="dt" sz="half" idx="2"/>
          </p:nvPr>
        </p:nvSpPr>
        <p:spPr>
          <a:xfrm>
            <a:off x="1623723" y="6501764"/>
            <a:ext cx="1584960" cy="201168"/>
          </a:xfrm>
          <a:prstGeom prst="rect">
            <a:avLst/>
          </a:prstGeom>
        </p:spPr>
        <p:txBody>
          <a:bodyPr lIns="0" tIns="0" rIns="0" bIns="0" anchor="t" anchorCtr="0"/>
          <a:lstStyle>
            <a:lvl1pPr>
              <a:defRPr sz="1099">
                <a:solidFill>
                  <a:schemeClr val="bg1"/>
                </a:solidFill>
                <a:latin typeface="+mn-lt"/>
                <a:cs typeface="Arial" pitchFamily="34" charset="0"/>
              </a:defRPr>
            </a:lvl1pPr>
          </a:lstStyle>
          <a:p>
            <a:r>
              <a:rPr lang="en-US" dirty="0"/>
              <a:t>April 2018</a:t>
            </a:r>
          </a:p>
        </p:txBody>
      </p:sp>
    </p:spTree>
    <p:extLst>
      <p:ext uri="{BB962C8B-B14F-4D97-AF65-F5344CB8AC3E}">
        <p14:creationId xmlns:p14="http://schemas.microsoft.com/office/powerpoint/2010/main" val="847642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1" name="Title 1"/>
          <p:cNvSpPr>
            <a:spLocks noGrp="1"/>
          </p:cNvSpPr>
          <p:nvPr>
            <p:ph type="ctrTitle"/>
          </p:nvPr>
        </p:nvSpPr>
        <p:spPr>
          <a:xfrm>
            <a:off x="775100" y="1954221"/>
            <a:ext cx="4326679" cy="979702"/>
          </a:xfrm>
        </p:spPr>
        <p:txBody>
          <a:bodyPr/>
          <a:lstStyle>
            <a:lvl1pPr>
              <a:defRPr sz="2999"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999">
                <a:solidFill>
                  <a:schemeClr val="tx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45748214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3"/>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2"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294"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59392" y="4960938"/>
            <a:ext cx="1224912"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2656060489"/>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200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111" y="869577"/>
            <a:ext cx="4845500"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6" y="5826613"/>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66572325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97B14021-CB4E-4A4F-8709-D33FAB29C8FB}" type="datetime3">
              <a:rPr lang="en-US" smtClean="0"/>
              <a:t>5 July 2022</a:t>
            </a:fld>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65344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EE19B0F1-44AD-42A5-9A37-2FB41F1EC903}" type="datetime3">
              <a:rPr lang="en-US" smtClean="0"/>
              <a:t>5 July 2022</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7811279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23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2"/>
            <a:ext cx="3578253"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44054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FAA65521-E907-4B6A-8E88-DD4BEE4ED137}" type="datetime3">
              <a:rPr lang="en-US" smtClean="0"/>
              <a:t>5 July 2022</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46456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201DA1-8DEB-40A1-9B5F-7B7B8A22CA04}"/>
              </a:ext>
            </a:extLst>
          </p:cNvPr>
          <p:cNvSpPr>
            <a:spLocks noGrp="1"/>
          </p:cNvSpPr>
          <p:nvPr>
            <p:ph type="dt" sz="half" idx="10"/>
          </p:nvPr>
        </p:nvSpPr>
        <p:spPr/>
        <p:txBody>
          <a:bodyPr/>
          <a:lstStyle/>
          <a:p>
            <a:fld id="{CE3CA6AB-20F7-4B89-9C52-CA6F6C9A0BCA}" type="datetimeFigureOut">
              <a:rPr lang="es-CO" smtClean="0"/>
              <a:t>5/07/2022</a:t>
            </a:fld>
            <a:endParaRPr lang="es-CO" dirty="0"/>
          </a:p>
        </p:txBody>
      </p:sp>
      <p:sp>
        <p:nvSpPr>
          <p:cNvPr id="3" name="Footer Placeholder 2">
            <a:extLst>
              <a:ext uri="{FF2B5EF4-FFF2-40B4-BE49-F238E27FC236}">
                <a16:creationId xmlns:a16="http://schemas.microsoft.com/office/drawing/2014/main" id="{D4706912-3B83-4D65-B294-21943C806C6E}"/>
              </a:ext>
            </a:extLst>
          </p:cNvPr>
          <p:cNvSpPr>
            <a:spLocks noGrp="1"/>
          </p:cNvSpPr>
          <p:nvPr>
            <p:ph type="ftr" sz="quarter" idx="11"/>
          </p:nvPr>
        </p:nvSpPr>
        <p:spPr/>
        <p:txBody>
          <a:bodyPr/>
          <a:lstStyle/>
          <a:p>
            <a:endParaRPr lang="es-CO" dirty="0"/>
          </a:p>
        </p:txBody>
      </p:sp>
      <p:sp>
        <p:nvSpPr>
          <p:cNvPr id="4" name="Slide Number Placeholder 3">
            <a:extLst>
              <a:ext uri="{FF2B5EF4-FFF2-40B4-BE49-F238E27FC236}">
                <a16:creationId xmlns:a16="http://schemas.microsoft.com/office/drawing/2014/main" id="{959E97BB-1DCA-4FD2-A0B4-6B577FB7FECE}"/>
              </a:ext>
            </a:extLst>
          </p:cNvPr>
          <p:cNvSpPr>
            <a:spLocks noGrp="1"/>
          </p:cNvSpPr>
          <p:nvPr>
            <p:ph type="sldNum" sz="quarter" idx="12"/>
          </p:nvPr>
        </p:nvSpPr>
        <p:spPr>
          <a:xfrm>
            <a:off x="8610600" y="6356350"/>
            <a:ext cx="2743200" cy="365125"/>
          </a:xfrm>
          <a:prstGeom prst="rect">
            <a:avLst/>
          </a:prstGeom>
        </p:spPr>
        <p:txBody>
          <a:bodyPr/>
          <a:lstStyle/>
          <a:p>
            <a:fld id="{6949EA33-E8B8-4F2C-9CB7-548C13FB7104}" type="slidenum">
              <a:rPr lang="es-CO" smtClean="0"/>
              <a:t>‹Nº›</a:t>
            </a:fld>
            <a:endParaRPr lang="es-CO" dirty="0"/>
          </a:p>
        </p:txBody>
      </p:sp>
    </p:spTree>
    <p:extLst>
      <p:ext uri="{BB962C8B-B14F-4D97-AF65-F5344CB8AC3E}">
        <p14:creationId xmlns:p14="http://schemas.microsoft.com/office/powerpoint/2010/main" val="23511639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p>
            <a:endParaRPr lang="en-IN" dirty="0"/>
          </a:p>
        </p:txBody>
      </p:sp>
      <p:sp>
        <p:nvSpPr>
          <p:cNvPr id="2" name="Title 1"/>
          <p:cNvSpPr>
            <a:spLocks noGrp="1"/>
          </p:cNvSpPr>
          <p:nvPr>
            <p:ph type="title"/>
          </p:nvPr>
        </p:nvSpPr>
        <p:spPr>
          <a:xfrm>
            <a:off x="2693891" y="294200"/>
            <a:ext cx="8887371" cy="590400"/>
          </a:xfrm>
        </p:spPr>
        <p:txBody>
          <a:bodyPr/>
          <a:lstStyle>
            <a:lvl1pPr>
              <a:defRPr sz="23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B2FB67F6-71E2-4CE9-9767-63F7E639F73F}" type="datetime3">
              <a:rPr lang="en-US" smtClean="0"/>
              <a:t>5 July 2022</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4727674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1" y="1137920"/>
            <a:ext cx="8234455"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1E6D7102-DD97-4F84-8724-387B81A0E6ED}" type="datetime3">
              <a:rPr lang="en-US" smtClean="0"/>
              <a:t>5 July 2022</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10536490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C1498488-8765-4B8D-9D72-8E71718AE3EF}" type="datetime3">
              <a:rPr lang="en-US" smtClean="0"/>
              <a:t>5 July 2022</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38095038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8" y="0"/>
            <a:ext cx="5968062"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3" y="2578743"/>
            <a:ext cx="4535597" cy="1055708"/>
          </a:xfrm>
        </p:spPr>
        <p:txBody>
          <a:bodyPr/>
          <a:lstStyle>
            <a:lvl1pPr marL="0" indent="0">
              <a:buNone/>
              <a:defRPr sz="299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3" y="3840384"/>
            <a:ext cx="4535597" cy="1055708"/>
          </a:xfrm>
        </p:spPr>
        <p:txBody>
          <a:bodyPr/>
          <a:lstStyle>
            <a:lvl1pPr marL="0" indent="0">
              <a:buNone/>
              <a:defRPr sz="1599"/>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70698E0F-C516-4EA3-9B7A-A60925844285}" type="datetime3">
              <a:rPr lang="en-US" smtClean="0"/>
              <a:t>5 July 2022</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33381831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4"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0" y="3578084"/>
            <a:ext cx="778554"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1"/>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A30B5B11-3029-4BDF-9283-90F5215BC815}" type="datetime3">
              <a:rPr lang="en-US" smtClean="0"/>
              <a:t>5 July 2022</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41527149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BF2C04E3-9852-4EE1-995A-A982B306E72F}" type="datetime3">
              <a:rPr lang="en-US" smtClean="0"/>
              <a:t>5 July 2022</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39999027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9" dirty="0" smtClean="0">
                <a:solidFill>
                  <a:srgbClr val="FFE600"/>
                </a:solidFill>
                <a:latin typeface="+mn-lt"/>
              </a:defRPr>
            </a:lvl1pPr>
          </a:lstStyle>
          <a:p>
            <a:pPr marL="356438" lvl="0" indent="-356438"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9" dirty="0" smtClean="0">
                <a:latin typeface="+mn-lt"/>
              </a:defRPr>
            </a:lvl1pPr>
          </a:lstStyle>
          <a:p>
            <a:pPr marL="356438" lvl="0" indent="-356438"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42688905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chemeClr val="tx2"/>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chemeClr val="bg1"/>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1821205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1" y="1137920"/>
            <a:ext cx="8234455"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F4FB490B-7BF8-4509-9F0D-5A2D3FE1A9A1}" type="datetime3">
              <a:rPr lang="en-US" smtClean="0"/>
              <a:t>5 July 2022</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19946948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7EDC6652-D330-42A9-B2DB-FD7DBFE6E7CE}" type="datetime3">
              <a:rPr lang="en-US" smtClean="0"/>
              <a:t>5 July 2022</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206533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B8DB-E4D9-4294-942B-7A5AB20A5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Content Placeholder 2">
            <a:extLst>
              <a:ext uri="{FF2B5EF4-FFF2-40B4-BE49-F238E27FC236}">
                <a16:creationId xmlns:a16="http://schemas.microsoft.com/office/drawing/2014/main" id="{1A0DB367-82D9-483F-9C51-0B0D951324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Text Placeholder 3">
            <a:extLst>
              <a:ext uri="{FF2B5EF4-FFF2-40B4-BE49-F238E27FC236}">
                <a16:creationId xmlns:a16="http://schemas.microsoft.com/office/drawing/2014/main" id="{E38541CF-1208-49CE-846D-94BC5AD9D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AEF8F9-97F7-4C6C-81F8-E703998BC540}"/>
              </a:ext>
            </a:extLst>
          </p:cNvPr>
          <p:cNvSpPr>
            <a:spLocks noGrp="1"/>
          </p:cNvSpPr>
          <p:nvPr>
            <p:ph type="dt" sz="half" idx="10"/>
          </p:nvPr>
        </p:nvSpPr>
        <p:spPr/>
        <p:txBody>
          <a:bodyPr/>
          <a:lstStyle/>
          <a:p>
            <a:fld id="{CE3CA6AB-20F7-4B89-9C52-CA6F6C9A0BCA}" type="datetimeFigureOut">
              <a:rPr lang="es-CO" smtClean="0"/>
              <a:t>5/07/2022</a:t>
            </a:fld>
            <a:endParaRPr lang="es-CO" dirty="0"/>
          </a:p>
        </p:txBody>
      </p:sp>
      <p:sp>
        <p:nvSpPr>
          <p:cNvPr id="6" name="Footer Placeholder 5">
            <a:extLst>
              <a:ext uri="{FF2B5EF4-FFF2-40B4-BE49-F238E27FC236}">
                <a16:creationId xmlns:a16="http://schemas.microsoft.com/office/drawing/2014/main" id="{8A4C0895-627C-41E6-B5F4-7E7766B6F9EA}"/>
              </a:ext>
            </a:extLst>
          </p:cNvPr>
          <p:cNvSpPr>
            <a:spLocks noGrp="1"/>
          </p:cNvSpPr>
          <p:nvPr>
            <p:ph type="ftr" sz="quarter" idx="11"/>
          </p:nvPr>
        </p:nvSpPr>
        <p:spPr/>
        <p:txBody>
          <a:bodyPr/>
          <a:lstStyle/>
          <a:p>
            <a:endParaRPr lang="es-CO" dirty="0"/>
          </a:p>
        </p:txBody>
      </p:sp>
      <p:sp>
        <p:nvSpPr>
          <p:cNvPr id="7" name="Slide Number Placeholder 6">
            <a:extLst>
              <a:ext uri="{FF2B5EF4-FFF2-40B4-BE49-F238E27FC236}">
                <a16:creationId xmlns:a16="http://schemas.microsoft.com/office/drawing/2014/main" id="{BD4085A3-BE1F-4147-9637-635A431C84D9}"/>
              </a:ext>
            </a:extLst>
          </p:cNvPr>
          <p:cNvSpPr>
            <a:spLocks noGrp="1"/>
          </p:cNvSpPr>
          <p:nvPr>
            <p:ph type="sldNum" sz="quarter" idx="12"/>
          </p:nvPr>
        </p:nvSpPr>
        <p:spPr>
          <a:xfrm>
            <a:off x="8610600" y="6356350"/>
            <a:ext cx="2743200" cy="365125"/>
          </a:xfrm>
          <a:prstGeom prst="rect">
            <a:avLst/>
          </a:prstGeom>
        </p:spPr>
        <p:txBody>
          <a:bodyPr/>
          <a:lstStyle/>
          <a:p>
            <a:fld id="{6949EA33-E8B8-4F2C-9CB7-548C13FB7104}" type="slidenum">
              <a:rPr lang="es-CO" smtClean="0"/>
              <a:t>‹Nº›</a:t>
            </a:fld>
            <a:endParaRPr lang="es-CO" dirty="0"/>
          </a:p>
        </p:txBody>
      </p:sp>
    </p:spTree>
    <p:extLst>
      <p:ext uri="{BB962C8B-B14F-4D97-AF65-F5344CB8AC3E}">
        <p14:creationId xmlns:p14="http://schemas.microsoft.com/office/powerpoint/2010/main" val="23215672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1" y="1137919"/>
            <a:ext cx="5384800"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7848B339-892E-45B1-8EC6-9663C993893D}" type="datetime3">
              <a:rPr lang="en-US" smtClean="0"/>
              <a:t>5 July 2022</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29564009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6405" y="1869441"/>
            <a:ext cx="5390400"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53C96D42-85A7-4FB8-81C2-A76989CD2C0B}" type="datetime3">
              <a:rPr lang="en-US" smtClean="0"/>
              <a:t>5 July 2022</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29170864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BE72F864-C261-4ACC-899D-1F7B54215EB6}" type="datetime3">
              <a:rPr lang="en-US" smtClean="0"/>
              <a:t>5 July 2022</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10951330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DE39BF9A-0D1B-456C-90FD-7DD4E43985FE}" type="datetime3">
              <a:rPr lang="en-US" smtClean="0"/>
              <a:t>5 July 2022</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12687142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78A09A2-12AE-4A08-9E31-994E3910808B}" type="datetime3">
              <a:rPr lang="en-US" smtClean="0"/>
              <a:t>5 July 2022</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4029973063"/>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0BD55BA1-5616-41A0-A230-900CC53918C9}" type="datetime3">
              <a:rPr lang="en-US" smtClean="0"/>
              <a:t>5 July 2022</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3182148311"/>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7496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ECB31890-3905-4699-8A54-4A643E2FBD12}" type="datetime3">
              <a:rPr lang="en-US" smtClean="0"/>
              <a:t>5 July 2022</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4359694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2348186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0"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14855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BA2C-FC9B-49BF-8449-289258F12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O"/>
          </a:p>
        </p:txBody>
      </p:sp>
      <p:sp>
        <p:nvSpPr>
          <p:cNvPr id="3" name="Picture Placeholder 2">
            <a:extLst>
              <a:ext uri="{FF2B5EF4-FFF2-40B4-BE49-F238E27FC236}">
                <a16:creationId xmlns:a16="http://schemas.microsoft.com/office/drawing/2014/main" id="{2E950433-5244-4F69-B0E2-5B612F040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Text Placeholder 3">
            <a:extLst>
              <a:ext uri="{FF2B5EF4-FFF2-40B4-BE49-F238E27FC236}">
                <a16:creationId xmlns:a16="http://schemas.microsoft.com/office/drawing/2014/main" id="{307BA59C-6A17-4677-BCF9-C985717C0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1AC528-F85E-4256-84AD-C21EBAF4A5F1}"/>
              </a:ext>
            </a:extLst>
          </p:cNvPr>
          <p:cNvSpPr>
            <a:spLocks noGrp="1"/>
          </p:cNvSpPr>
          <p:nvPr>
            <p:ph type="dt" sz="half" idx="10"/>
          </p:nvPr>
        </p:nvSpPr>
        <p:spPr/>
        <p:txBody>
          <a:bodyPr/>
          <a:lstStyle/>
          <a:p>
            <a:fld id="{CE3CA6AB-20F7-4B89-9C52-CA6F6C9A0BCA}" type="datetimeFigureOut">
              <a:rPr lang="es-CO" smtClean="0"/>
              <a:t>5/07/2022</a:t>
            </a:fld>
            <a:endParaRPr lang="es-CO" dirty="0"/>
          </a:p>
        </p:txBody>
      </p:sp>
      <p:sp>
        <p:nvSpPr>
          <p:cNvPr id="6" name="Footer Placeholder 5">
            <a:extLst>
              <a:ext uri="{FF2B5EF4-FFF2-40B4-BE49-F238E27FC236}">
                <a16:creationId xmlns:a16="http://schemas.microsoft.com/office/drawing/2014/main" id="{7A594E31-4050-4020-B3C3-D299E31EF381}"/>
              </a:ext>
            </a:extLst>
          </p:cNvPr>
          <p:cNvSpPr>
            <a:spLocks noGrp="1"/>
          </p:cNvSpPr>
          <p:nvPr>
            <p:ph type="ftr" sz="quarter" idx="11"/>
          </p:nvPr>
        </p:nvSpPr>
        <p:spPr/>
        <p:txBody>
          <a:bodyPr/>
          <a:lstStyle/>
          <a:p>
            <a:endParaRPr lang="es-CO" dirty="0"/>
          </a:p>
        </p:txBody>
      </p:sp>
      <p:sp>
        <p:nvSpPr>
          <p:cNvPr id="7" name="Slide Number Placeholder 6">
            <a:extLst>
              <a:ext uri="{FF2B5EF4-FFF2-40B4-BE49-F238E27FC236}">
                <a16:creationId xmlns:a16="http://schemas.microsoft.com/office/drawing/2014/main" id="{DB37A89E-83D0-401F-B744-1449A1B2E508}"/>
              </a:ext>
            </a:extLst>
          </p:cNvPr>
          <p:cNvSpPr>
            <a:spLocks noGrp="1"/>
          </p:cNvSpPr>
          <p:nvPr>
            <p:ph type="sldNum" sz="quarter" idx="12"/>
          </p:nvPr>
        </p:nvSpPr>
        <p:spPr>
          <a:xfrm>
            <a:off x="8610600" y="6356350"/>
            <a:ext cx="2743200" cy="365125"/>
          </a:xfrm>
          <a:prstGeom prst="rect">
            <a:avLst/>
          </a:prstGeom>
        </p:spPr>
        <p:txBody>
          <a:bodyPr/>
          <a:lstStyle/>
          <a:p>
            <a:fld id="{6949EA33-E8B8-4F2C-9CB7-548C13FB7104}" type="slidenum">
              <a:rPr lang="es-CO" smtClean="0"/>
              <a:t>‹Nº›</a:t>
            </a:fld>
            <a:endParaRPr lang="es-CO" dirty="0"/>
          </a:p>
        </p:txBody>
      </p:sp>
    </p:spTree>
    <p:extLst>
      <p:ext uri="{BB962C8B-B14F-4D97-AF65-F5344CB8AC3E}">
        <p14:creationId xmlns:p14="http://schemas.microsoft.com/office/powerpoint/2010/main" val="35396590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9" y="0"/>
            <a:ext cx="12185658"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623427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9634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1" name="Title 1"/>
          <p:cNvSpPr>
            <a:spLocks noGrp="1"/>
          </p:cNvSpPr>
          <p:nvPr>
            <p:ph type="ctrTitle"/>
          </p:nvPr>
        </p:nvSpPr>
        <p:spPr>
          <a:xfrm>
            <a:off x="775100" y="1954221"/>
            <a:ext cx="4326679"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0"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744" y="5605201"/>
            <a:ext cx="1044529" cy="197581"/>
          </a:xfrm>
          <a:prstGeom prst="rect">
            <a:avLst/>
          </a:prstGeom>
          <a:noFill/>
        </p:spPr>
        <p:txBody>
          <a:bodyPr wrap="square" lIns="0" tIns="0" rIns="0" bIns="0" rtlCol="0" anchor="ctr" anchorCtr="0">
            <a:noAutofit/>
          </a:bodyPr>
          <a:lstStyle/>
          <a:p>
            <a:r>
              <a:rPr lang="en-GB" sz="1199"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2490" y="6019189"/>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2490" y="6216807"/>
            <a:ext cx="3087667" cy="180000"/>
          </a:xfrm>
        </p:spPr>
        <p:txBody>
          <a:bodyPr/>
          <a:lstStyle>
            <a:lvl1pPr marL="0" indent="0">
              <a:buNone/>
              <a:defRPr sz="1199">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743" y="5914642"/>
            <a:ext cx="5757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59392" y="4960938"/>
            <a:ext cx="1224912"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3588184358"/>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6" y="5826613"/>
            <a:ext cx="3876004"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112" y="876059"/>
            <a:ext cx="4852768"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9"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59392" y="4960938"/>
            <a:ext cx="1224912"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1237704334"/>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3"/>
            <a:ext cx="3876004"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4580" y="3200329"/>
            <a:ext cx="4805525"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2" y="723658"/>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294"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59392" y="4960938"/>
            <a:ext cx="1224912"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3619809781"/>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4"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0" y="3578084"/>
            <a:ext cx="778554"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1"/>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5 July 2022</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33742011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5 July 2022</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30243682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1"/>
            <a:ext cx="3997149" cy="6156104"/>
          </a:xfrm>
        </p:spPr>
        <p:txBody>
          <a:bodyPr/>
          <a:lstStyle/>
          <a:p>
            <a:endParaRPr lang="en-IN" dirty="0"/>
          </a:p>
        </p:txBody>
      </p:sp>
      <p:sp>
        <p:nvSpPr>
          <p:cNvPr id="2" name="Title 1"/>
          <p:cNvSpPr>
            <a:spLocks noGrp="1"/>
          </p:cNvSpPr>
          <p:nvPr>
            <p:ph type="title"/>
          </p:nvPr>
        </p:nvSpPr>
        <p:spPr>
          <a:xfrm>
            <a:off x="609601" y="294200"/>
            <a:ext cx="7440547" cy="590400"/>
          </a:xfrm>
        </p:spPr>
        <p:txBody>
          <a:bodyPr/>
          <a:lstStyle>
            <a:lvl1pPr>
              <a:defRPr sz="23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2"/>
            <a:ext cx="3578253"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1" y="907750"/>
            <a:ext cx="771983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5 July 2022</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11081614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p>
            <a:endParaRPr lang="en-IN" dirty="0"/>
          </a:p>
        </p:txBody>
      </p:sp>
      <p:sp>
        <p:nvSpPr>
          <p:cNvPr id="2" name="Title 1"/>
          <p:cNvSpPr>
            <a:spLocks noGrp="1"/>
          </p:cNvSpPr>
          <p:nvPr>
            <p:ph type="title"/>
          </p:nvPr>
        </p:nvSpPr>
        <p:spPr>
          <a:xfrm>
            <a:off x="2693891" y="294200"/>
            <a:ext cx="8887371" cy="590400"/>
          </a:xfrm>
        </p:spPr>
        <p:txBody>
          <a:bodyPr/>
          <a:lstStyle>
            <a:lvl1pPr>
              <a:defRPr sz="23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5 July 2022</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‹Nº›</a:t>
            </a:fld>
            <a:endParaRPr dirty="0"/>
          </a:p>
        </p:txBody>
      </p:sp>
    </p:spTree>
    <p:extLst>
      <p:ext uri="{BB962C8B-B14F-4D97-AF65-F5344CB8AC3E}">
        <p14:creationId xmlns:p14="http://schemas.microsoft.com/office/powerpoint/2010/main" val="24338613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2" y="1488927"/>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85913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 /><Relationship Id="rId18" Type="http://schemas.openxmlformats.org/officeDocument/2006/relationships/slideLayout" Target="../slideLayouts/slideLayout30.xml" /><Relationship Id="rId26" Type="http://schemas.openxmlformats.org/officeDocument/2006/relationships/slideLayout" Target="../slideLayouts/slideLayout38.xml" /><Relationship Id="rId39" Type="http://schemas.openxmlformats.org/officeDocument/2006/relationships/slideLayout" Target="../slideLayouts/slideLayout51.xml" /><Relationship Id="rId3" Type="http://schemas.openxmlformats.org/officeDocument/2006/relationships/slideLayout" Target="../slideLayouts/slideLayout15.xml" /><Relationship Id="rId21" Type="http://schemas.openxmlformats.org/officeDocument/2006/relationships/slideLayout" Target="../slideLayouts/slideLayout33.xml" /><Relationship Id="rId34" Type="http://schemas.openxmlformats.org/officeDocument/2006/relationships/slideLayout" Target="../slideLayouts/slideLayout46.xml" /><Relationship Id="rId42" Type="http://schemas.openxmlformats.org/officeDocument/2006/relationships/slideLayout" Target="../slideLayouts/slideLayout54.xml" /><Relationship Id="rId47" Type="http://schemas.openxmlformats.org/officeDocument/2006/relationships/slideLayout" Target="../slideLayouts/slideLayout59.xml" /><Relationship Id="rId50" Type="http://schemas.openxmlformats.org/officeDocument/2006/relationships/slideLayout" Target="../slideLayouts/slideLayout62.xml" /><Relationship Id="rId7" Type="http://schemas.openxmlformats.org/officeDocument/2006/relationships/slideLayout" Target="../slideLayouts/slideLayout19.xml" /><Relationship Id="rId12" Type="http://schemas.openxmlformats.org/officeDocument/2006/relationships/slideLayout" Target="../slideLayouts/slideLayout24.xml" /><Relationship Id="rId17" Type="http://schemas.openxmlformats.org/officeDocument/2006/relationships/slideLayout" Target="../slideLayouts/slideLayout29.xml" /><Relationship Id="rId25" Type="http://schemas.openxmlformats.org/officeDocument/2006/relationships/slideLayout" Target="../slideLayouts/slideLayout37.xml" /><Relationship Id="rId33" Type="http://schemas.openxmlformats.org/officeDocument/2006/relationships/slideLayout" Target="../slideLayouts/slideLayout45.xml" /><Relationship Id="rId38" Type="http://schemas.openxmlformats.org/officeDocument/2006/relationships/slideLayout" Target="../slideLayouts/slideLayout50.xml" /><Relationship Id="rId46" Type="http://schemas.openxmlformats.org/officeDocument/2006/relationships/slideLayout" Target="../slideLayouts/slideLayout58.xml" /><Relationship Id="rId2" Type="http://schemas.openxmlformats.org/officeDocument/2006/relationships/slideLayout" Target="../slideLayouts/slideLayout14.xml" /><Relationship Id="rId16" Type="http://schemas.openxmlformats.org/officeDocument/2006/relationships/slideLayout" Target="../slideLayouts/slideLayout28.xml" /><Relationship Id="rId20" Type="http://schemas.openxmlformats.org/officeDocument/2006/relationships/slideLayout" Target="../slideLayouts/slideLayout32.xml" /><Relationship Id="rId29" Type="http://schemas.openxmlformats.org/officeDocument/2006/relationships/slideLayout" Target="../slideLayouts/slideLayout41.xml" /><Relationship Id="rId41" Type="http://schemas.openxmlformats.org/officeDocument/2006/relationships/slideLayout" Target="../slideLayouts/slideLayout53.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24" Type="http://schemas.openxmlformats.org/officeDocument/2006/relationships/slideLayout" Target="../slideLayouts/slideLayout36.xml" /><Relationship Id="rId32" Type="http://schemas.openxmlformats.org/officeDocument/2006/relationships/slideLayout" Target="../slideLayouts/slideLayout44.xml" /><Relationship Id="rId37" Type="http://schemas.openxmlformats.org/officeDocument/2006/relationships/slideLayout" Target="../slideLayouts/slideLayout49.xml" /><Relationship Id="rId40" Type="http://schemas.openxmlformats.org/officeDocument/2006/relationships/slideLayout" Target="../slideLayouts/slideLayout52.xml" /><Relationship Id="rId45" Type="http://schemas.openxmlformats.org/officeDocument/2006/relationships/slideLayout" Target="../slideLayouts/slideLayout57.xml" /><Relationship Id="rId5" Type="http://schemas.openxmlformats.org/officeDocument/2006/relationships/slideLayout" Target="../slideLayouts/slideLayout17.xml" /><Relationship Id="rId15" Type="http://schemas.openxmlformats.org/officeDocument/2006/relationships/slideLayout" Target="../slideLayouts/slideLayout27.xml" /><Relationship Id="rId23" Type="http://schemas.openxmlformats.org/officeDocument/2006/relationships/slideLayout" Target="../slideLayouts/slideLayout35.xml" /><Relationship Id="rId28" Type="http://schemas.openxmlformats.org/officeDocument/2006/relationships/slideLayout" Target="../slideLayouts/slideLayout40.xml" /><Relationship Id="rId36" Type="http://schemas.openxmlformats.org/officeDocument/2006/relationships/slideLayout" Target="../slideLayouts/slideLayout48.xml" /><Relationship Id="rId49" Type="http://schemas.openxmlformats.org/officeDocument/2006/relationships/slideLayout" Target="../slideLayouts/slideLayout61.xml" /><Relationship Id="rId10" Type="http://schemas.openxmlformats.org/officeDocument/2006/relationships/slideLayout" Target="../slideLayouts/slideLayout22.xml" /><Relationship Id="rId19" Type="http://schemas.openxmlformats.org/officeDocument/2006/relationships/slideLayout" Target="../slideLayouts/slideLayout31.xml" /><Relationship Id="rId31" Type="http://schemas.openxmlformats.org/officeDocument/2006/relationships/slideLayout" Target="../slideLayouts/slideLayout43.xml" /><Relationship Id="rId44" Type="http://schemas.openxmlformats.org/officeDocument/2006/relationships/slideLayout" Target="../slideLayouts/slideLayout56.xml" /><Relationship Id="rId52" Type="http://schemas.openxmlformats.org/officeDocument/2006/relationships/theme" Target="../theme/theme2.xml" /><Relationship Id="rId4" Type="http://schemas.openxmlformats.org/officeDocument/2006/relationships/slideLayout" Target="../slideLayouts/slideLayout16.xml" /><Relationship Id="rId9" Type="http://schemas.openxmlformats.org/officeDocument/2006/relationships/slideLayout" Target="../slideLayouts/slideLayout21.xml" /><Relationship Id="rId14" Type="http://schemas.openxmlformats.org/officeDocument/2006/relationships/slideLayout" Target="../slideLayouts/slideLayout26.xml" /><Relationship Id="rId22" Type="http://schemas.openxmlformats.org/officeDocument/2006/relationships/slideLayout" Target="../slideLayouts/slideLayout34.xml" /><Relationship Id="rId27" Type="http://schemas.openxmlformats.org/officeDocument/2006/relationships/slideLayout" Target="../slideLayouts/slideLayout39.xml" /><Relationship Id="rId30" Type="http://schemas.openxmlformats.org/officeDocument/2006/relationships/slideLayout" Target="../slideLayouts/slideLayout42.xml" /><Relationship Id="rId35" Type="http://schemas.openxmlformats.org/officeDocument/2006/relationships/slideLayout" Target="../slideLayouts/slideLayout47.xml" /><Relationship Id="rId43" Type="http://schemas.openxmlformats.org/officeDocument/2006/relationships/slideLayout" Target="../slideLayouts/slideLayout55.xml" /><Relationship Id="rId48" Type="http://schemas.openxmlformats.org/officeDocument/2006/relationships/slideLayout" Target="../slideLayouts/slideLayout60.xml" /><Relationship Id="rId8" Type="http://schemas.openxmlformats.org/officeDocument/2006/relationships/slideLayout" Target="../slideLayouts/slideLayout20.xml" /><Relationship Id="rId51" Type="http://schemas.openxmlformats.org/officeDocument/2006/relationships/slideLayout" Target="../slideLayouts/slideLayout63.xml" /></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6.xml" /><Relationship Id="rId18" Type="http://schemas.openxmlformats.org/officeDocument/2006/relationships/slideLayout" Target="../slideLayouts/slideLayout81.xml" /><Relationship Id="rId26" Type="http://schemas.openxmlformats.org/officeDocument/2006/relationships/slideLayout" Target="../slideLayouts/slideLayout89.xml" /><Relationship Id="rId39" Type="http://schemas.openxmlformats.org/officeDocument/2006/relationships/slideLayout" Target="../slideLayouts/slideLayout102.xml" /><Relationship Id="rId3" Type="http://schemas.openxmlformats.org/officeDocument/2006/relationships/slideLayout" Target="../slideLayouts/slideLayout66.xml" /><Relationship Id="rId21" Type="http://schemas.openxmlformats.org/officeDocument/2006/relationships/slideLayout" Target="../slideLayouts/slideLayout84.xml" /><Relationship Id="rId34" Type="http://schemas.openxmlformats.org/officeDocument/2006/relationships/slideLayout" Target="../slideLayouts/slideLayout97.xml" /><Relationship Id="rId42" Type="http://schemas.openxmlformats.org/officeDocument/2006/relationships/slideLayout" Target="../slideLayouts/slideLayout105.xml" /><Relationship Id="rId47" Type="http://schemas.openxmlformats.org/officeDocument/2006/relationships/slideLayout" Target="../slideLayouts/slideLayout110.xml" /><Relationship Id="rId7" Type="http://schemas.openxmlformats.org/officeDocument/2006/relationships/slideLayout" Target="../slideLayouts/slideLayout70.xml" /><Relationship Id="rId12" Type="http://schemas.openxmlformats.org/officeDocument/2006/relationships/slideLayout" Target="../slideLayouts/slideLayout75.xml" /><Relationship Id="rId17" Type="http://schemas.openxmlformats.org/officeDocument/2006/relationships/slideLayout" Target="../slideLayouts/slideLayout80.xml" /><Relationship Id="rId25" Type="http://schemas.openxmlformats.org/officeDocument/2006/relationships/slideLayout" Target="../slideLayouts/slideLayout88.xml" /><Relationship Id="rId33" Type="http://schemas.openxmlformats.org/officeDocument/2006/relationships/slideLayout" Target="../slideLayouts/slideLayout96.xml" /><Relationship Id="rId38" Type="http://schemas.openxmlformats.org/officeDocument/2006/relationships/slideLayout" Target="../slideLayouts/slideLayout101.xml" /><Relationship Id="rId46" Type="http://schemas.openxmlformats.org/officeDocument/2006/relationships/slideLayout" Target="../slideLayouts/slideLayout109.xml" /><Relationship Id="rId2" Type="http://schemas.openxmlformats.org/officeDocument/2006/relationships/slideLayout" Target="../slideLayouts/slideLayout65.xml" /><Relationship Id="rId16" Type="http://schemas.openxmlformats.org/officeDocument/2006/relationships/slideLayout" Target="../slideLayouts/slideLayout79.xml" /><Relationship Id="rId20" Type="http://schemas.openxmlformats.org/officeDocument/2006/relationships/slideLayout" Target="../slideLayouts/slideLayout83.xml" /><Relationship Id="rId29" Type="http://schemas.openxmlformats.org/officeDocument/2006/relationships/slideLayout" Target="../slideLayouts/slideLayout92.xml" /><Relationship Id="rId41" Type="http://schemas.openxmlformats.org/officeDocument/2006/relationships/slideLayout" Target="../slideLayouts/slideLayout104.xml" /><Relationship Id="rId1" Type="http://schemas.openxmlformats.org/officeDocument/2006/relationships/slideLayout" Target="../slideLayouts/slideLayout64.xml" /><Relationship Id="rId6" Type="http://schemas.openxmlformats.org/officeDocument/2006/relationships/slideLayout" Target="../slideLayouts/slideLayout69.xml" /><Relationship Id="rId11" Type="http://schemas.openxmlformats.org/officeDocument/2006/relationships/slideLayout" Target="../slideLayouts/slideLayout74.xml" /><Relationship Id="rId24" Type="http://schemas.openxmlformats.org/officeDocument/2006/relationships/slideLayout" Target="../slideLayouts/slideLayout87.xml" /><Relationship Id="rId32" Type="http://schemas.openxmlformats.org/officeDocument/2006/relationships/slideLayout" Target="../slideLayouts/slideLayout95.xml" /><Relationship Id="rId37" Type="http://schemas.openxmlformats.org/officeDocument/2006/relationships/slideLayout" Target="../slideLayouts/slideLayout100.xml" /><Relationship Id="rId40" Type="http://schemas.openxmlformats.org/officeDocument/2006/relationships/slideLayout" Target="../slideLayouts/slideLayout103.xml" /><Relationship Id="rId45" Type="http://schemas.openxmlformats.org/officeDocument/2006/relationships/slideLayout" Target="../slideLayouts/slideLayout108.xml" /><Relationship Id="rId5" Type="http://schemas.openxmlformats.org/officeDocument/2006/relationships/slideLayout" Target="../slideLayouts/slideLayout68.xml" /><Relationship Id="rId15" Type="http://schemas.openxmlformats.org/officeDocument/2006/relationships/slideLayout" Target="../slideLayouts/slideLayout78.xml" /><Relationship Id="rId23" Type="http://schemas.openxmlformats.org/officeDocument/2006/relationships/slideLayout" Target="../slideLayouts/slideLayout86.xml" /><Relationship Id="rId28" Type="http://schemas.openxmlformats.org/officeDocument/2006/relationships/slideLayout" Target="../slideLayouts/slideLayout91.xml" /><Relationship Id="rId36" Type="http://schemas.openxmlformats.org/officeDocument/2006/relationships/slideLayout" Target="../slideLayouts/slideLayout99.xml" /><Relationship Id="rId49" Type="http://schemas.openxmlformats.org/officeDocument/2006/relationships/theme" Target="../theme/theme3.xml" /><Relationship Id="rId10" Type="http://schemas.openxmlformats.org/officeDocument/2006/relationships/slideLayout" Target="../slideLayouts/slideLayout73.xml" /><Relationship Id="rId19" Type="http://schemas.openxmlformats.org/officeDocument/2006/relationships/slideLayout" Target="../slideLayouts/slideLayout82.xml" /><Relationship Id="rId31" Type="http://schemas.openxmlformats.org/officeDocument/2006/relationships/slideLayout" Target="../slideLayouts/slideLayout94.xml" /><Relationship Id="rId44" Type="http://schemas.openxmlformats.org/officeDocument/2006/relationships/slideLayout" Target="../slideLayouts/slideLayout107.xml" /><Relationship Id="rId4" Type="http://schemas.openxmlformats.org/officeDocument/2006/relationships/slideLayout" Target="../slideLayouts/slideLayout67.xml" /><Relationship Id="rId9" Type="http://schemas.openxmlformats.org/officeDocument/2006/relationships/slideLayout" Target="../slideLayouts/slideLayout72.xml" /><Relationship Id="rId14" Type="http://schemas.openxmlformats.org/officeDocument/2006/relationships/slideLayout" Target="../slideLayouts/slideLayout77.xml" /><Relationship Id="rId22" Type="http://schemas.openxmlformats.org/officeDocument/2006/relationships/slideLayout" Target="../slideLayouts/slideLayout85.xml" /><Relationship Id="rId27" Type="http://schemas.openxmlformats.org/officeDocument/2006/relationships/slideLayout" Target="../slideLayouts/slideLayout90.xml" /><Relationship Id="rId30" Type="http://schemas.openxmlformats.org/officeDocument/2006/relationships/slideLayout" Target="../slideLayouts/slideLayout93.xml" /><Relationship Id="rId35" Type="http://schemas.openxmlformats.org/officeDocument/2006/relationships/slideLayout" Target="../slideLayouts/slideLayout98.xml" /><Relationship Id="rId43" Type="http://schemas.openxmlformats.org/officeDocument/2006/relationships/slideLayout" Target="../slideLayouts/slideLayout106.xml" /><Relationship Id="rId48" Type="http://schemas.openxmlformats.org/officeDocument/2006/relationships/slideLayout" Target="../slideLayouts/slideLayout111.xml" /><Relationship Id="rId8" Type="http://schemas.openxmlformats.org/officeDocument/2006/relationships/slideLayout" Target="../slideLayouts/slideLayout71.xml" /></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xml" /><Relationship Id="rId2" Type="http://schemas.openxmlformats.org/officeDocument/2006/relationships/vmlDrawing" Target="../drawings/vmlDrawing1.vml" /><Relationship Id="rId1" Type="http://schemas.openxmlformats.org/officeDocument/2006/relationships/theme" Target="../theme/theme4.xml" /><Relationship Id="rId5" Type="http://schemas.openxmlformats.org/officeDocument/2006/relationships/image" Target="../media/image11.emf" /><Relationship Id="rId4" Type="http://schemas.openxmlformats.org/officeDocument/2006/relationships/oleObject" Target="../embeddings/oleObject1.bin"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2704B-BF53-4512-85F8-E22062D4B2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O"/>
          </a:p>
        </p:txBody>
      </p:sp>
      <p:sp>
        <p:nvSpPr>
          <p:cNvPr id="3" name="Text Placeholder 2">
            <a:extLst>
              <a:ext uri="{FF2B5EF4-FFF2-40B4-BE49-F238E27FC236}">
                <a16:creationId xmlns:a16="http://schemas.microsoft.com/office/drawing/2014/main" id="{26ACAB37-6060-437F-A79A-F6DC9EEA2E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a:extLst>
              <a:ext uri="{FF2B5EF4-FFF2-40B4-BE49-F238E27FC236}">
                <a16:creationId xmlns:a16="http://schemas.microsoft.com/office/drawing/2014/main" id="{F3FE394C-6E18-45CF-9DBC-F85FDB24AF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CA6AB-20F7-4B89-9C52-CA6F6C9A0BCA}" type="datetimeFigureOut">
              <a:rPr lang="es-CO" smtClean="0"/>
              <a:t>5/07/2022</a:t>
            </a:fld>
            <a:endParaRPr lang="es-CO" dirty="0"/>
          </a:p>
        </p:txBody>
      </p:sp>
      <p:sp>
        <p:nvSpPr>
          <p:cNvPr id="5" name="Footer Placeholder 4">
            <a:extLst>
              <a:ext uri="{FF2B5EF4-FFF2-40B4-BE49-F238E27FC236}">
                <a16:creationId xmlns:a16="http://schemas.microsoft.com/office/drawing/2014/main" id="{280556ED-1D0A-4F56-94BC-D46A8B3946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Tree>
    <p:extLst>
      <p:ext uri="{BB962C8B-B14F-4D97-AF65-F5344CB8AC3E}">
        <p14:creationId xmlns:p14="http://schemas.microsoft.com/office/powerpoint/2010/main" val="2391015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184" y="6471244"/>
            <a:ext cx="1190638"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r>
              <a:rPr lang="en-US" dirty="0"/>
              <a:t>30 de Septiembre  2020</a:t>
            </a:r>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7502" y="6471244"/>
            <a:ext cx="3084493" cy="180000"/>
          </a:xfrm>
          <a:prstGeom prst="rect">
            <a:avLst/>
          </a:prstGeom>
        </p:spPr>
        <p:txBody>
          <a:bodyPr vert="horz" lIns="0" tIns="0" rIns="0" bIns="0" rtlCol="0" anchor="ctr"/>
          <a:lstStyle>
            <a:lvl1pPr marL="0" algn="l" defTabSz="913943" rtl="0" eaLnBrk="1" latinLnBrk="0" hangingPunct="1">
              <a:defRPr lang="en-IN" sz="800" kern="1200" dirty="0">
                <a:solidFill>
                  <a:schemeClr val="bg1"/>
                </a:solidFill>
                <a:latin typeface="EYInterstate" panose="02000503020000020004" pitchFamily="2" charset="0"/>
                <a:ea typeface="+mn-ea"/>
                <a:cs typeface="+mn-cs"/>
              </a:defRPr>
            </a:lvl1pPr>
          </a:lstStyle>
          <a:p>
            <a:r>
              <a:rPr lang="en-US" dirty="0"/>
              <a:t>Programas y herramientas digitale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35319447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1250"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184" y="6471244"/>
            <a:ext cx="1190638"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CD05BAC6-7084-4B5E-A926-4CA635F89C64}" type="datetime3">
              <a:rPr lang="en-US" smtClean="0"/>
              <a:t>5 July 2022</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7502" y="6471244"/>
            <a:ext cx="3084493" cy="180000"/>
          </a:xfrm>
          <a:prstGeom prst="rect">
            <a:avLst/>
          </a:prstGeom>
        </p:spPr>
        <p:txBody>
          <a:bodyPr vert="horz" lIns="0" tIns="0" rIns="0" bIns="0" rtlCol="0" anchor="ctr"/>
          <a:lstStyle>
            <a:lvl1pPr marL="0" algn="l" defTabSz="913943" rtl="0" eaLnBrk="1" latinLnBrk="0" hangingPunct="1">
              <a:defRPr lang="en-IN" sz="800" kern="1200" dirty="0">
                <a:solidFill>
                  <a:schemeClr val="bg1"/>
                </a:solidFill>
                <a:latin typeface="EYInterstate" panose="02000503020000020004" pitchFamily="2" charset="0"/>
                <a:ea typeface="+mn-ea"/>
                <a:cs typeface="+mn-cs"/>
              </a:defRPr>
            </a:lvl1pPr>
          </a:lstStyle>
          <a:p>
            <a:r>
              <a:rPr lang="en-US" dirty="0"/>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‹Nº›</a:t>
            </a:fld>
            <a:endParaRPr dirty="0"/>
          </a:p>
        </p:txBody>
      </p:sp>
    </p:spTree>
    <p:extLst>
      <p:ext uri="{BB962C8B-B14F-4D97-AF65-F5344CB8AC3E}">
        <p14:creationId xmlns:p14="http://schemas.microsoft.com/office/powerpoint/2010/main" val="13510561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3"/>
            </p:custDataLst>
          </p:nvPr>
        </p:nvGraphicFramePr>
        <p:xfrm>
          <a:off x="1589" y="1591"/>
          <a:ext cx="1586" cy="1587"/>
        </p:xfrm>
        <a:graphic>
          <a:graphicData uri="http://schemas.openxmlformats.org/presentationml/2006/ole">
            <mc:AlternateContent xmlns:mc="http://schemas.openxmlformats.org/markup-compatibility/2006">
              <mc:Choice xmlns:v="urn:schemas-microsoft-com:vml" Requires="v">
                <p:oleObj spid="_x0000_s1025" name="think-cell Slide" r:id="rId4" imgW="270" imgH="270" progId="TCLayout.ActiveDocument.1">
                  <p:embed/>
                </p:oleObj>
              </mc:Choice>
              <mc:Fallback>
                <p:oleObj name="think-cell Slide" r:id="rId4" imgW="270" imgH="270" progId="TCLayout.ActiveDocument.1">
                  <p:embed/>
                  <p:pic>
                    <p:nvPicPr>
                      <p:cNvPr id="6" name="Object 5" hidden="1"/>
                      <p:cNvPicPr/>
                      <p:nvPr/>
                    </p:nvPicPr>
                    <p:blipFill>
                      <a:blip r:embed="rId5"/>
                      <a:stretch>
                        <a:fillRect/>
                      </a:stretch>
                    </p:blipFill>
                    <p:spPr>
                      <a:xfrm>
                        <a:off x="1589" y="1591"/>
                        <a:ext cx="1586" cy="1587"/>
                      </a:xfrm>
                      <a:prstGeom prst="rect">
                        <a:avLst/>
                      </a:prstGeom>
                    </p:spPr>
                  </p:pic>
                </p:oleObj>
              </mc:Fallback>
            </mc:AlternateContent>
          </a:graphicData>
        </a:graphic>
      </p:graphicFrame>
      <p:sp>
        <p:nvSpPr>
          <p:cNvPr id="2" name="Title Placeholder 1"/>
          <p:cNvSpPr>
            <a:spLocks noGrp="1"/>
          </p:cNvSpPr>
          <p:nvPr>
            <p:ph type="title"/>
          </p:nvPr>
        </p:nvSpPr>
        <p:spPr>
          <a:xfrm>
            <a:off x="609602" y="201600"/>
            <a:ext cx="109728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2" y="1425600"/>
            <a:ext cx="10972800" cy="470001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51948873"/>
      </p:ext>
    </p:extLst>
  </p:cSld>
  <p:clrMap bg1="lt1" tx1="dk1" bg2="lt2" tx2="dk2" accent1="accent1" accent2="accent2" accent3="accent3" accent4="accent4" accent5="accent5" accent6="accent6" hlink="hlink" folHlink="folHlink"/>
  <p:hf sldNum="0" hdr="0"/>
  <p:txStyles>
    <p:titleStyle>
      <a:lvl1pPr algn="l" defTabSz="913486" rtl="0" eaLnBrk="1" latinLnBrk="0" hangingPunct="1">
        <a:lnSpc>
          <a:spcPct val="85000"/>
        </a:lnSpc>
        <a:spcBef>
          <a:spcPct val="0"/>
        </a:spcBef>
        <a:buNone/>
        <a:defRPr sz="2998" b="1" kern="1200">
          <a:solidFill>
            <a:schemeClr val="bg1"/>
          </a:solidFill>
          <a:latin typeface="EYInterstate" panose="02000503020000020004" pitchFamily="2" charset="0"/>
          <a:ea typeface="+mj-ea"/>
          <a:cs typeface="Arial" pitchFamily="34" charset="0"/>
        </a:defRPr>
      </a:lvl1pPr>
    </p:titleStyle>
    <p:bodyStyle>
      <a:lvl1pPr marL="356260" indent="-356260" algn="l" defTabSz="913486" rtl="0" eaLnBrk="1" latinLnBrk="0" hangingPunct="1">
        <a:spcBef>
          <a:spcPts val="0"/>
        </a:spcBef>
        <a:spcAft>
          <a:spcPts val="600"/>
        </a:spcAft>
        <a:buClr>
          <a:schemeClr val="accent2"/>
        </a:buClr>
        <a:buSzPct val="70000"/>
        <a:buFont typeface="Arial" pitchFamily="34" charset="0"/>
        <a:buChar char="►"/>
        <a:defRPr sz="2398" kern="1200">
          <a:solidFill>
            <a:schemeClr val="bg1"/>
          </a:solidFill>
          <a:latin typeface="EYInterstate Light" panose="02000506000000020004" pitchFamily="2" charset="0"/>
          <a:ea typeface="+mn-ea"/>
          <a:cs typeface="+mn-cs"/>
        </a:defRPr>
      </a:lvl1pPr>
      <a:lvl2pPr marL="712519" indent="-356260" algn="l" defTabSz="913486" rtl="0" eaLnBrk="1" latinLnBrk="0" hangingPunct="1">
        <a:spcBef>
          <a:spcPts val="0"/>
        </a:spcBef>
        <a:spcAft>
          <a:spcPts val="600"/>
        </a:spcAft>
        <a:buClr>
          <a:schemeClr val="accent2"/>
        </a:buClr>
        <a:buSzPct val="70000"/>
        <a:buFont typeface="Arial" pitchFamily="34" charset="0"/>
        <a:buChar char="►"/>
        <a:defRPr sz="1998" kern="1200">
          <a:solidFill>
            <a:schemeClr val="bg1"/>
          </a:solidFill>
          <a:latin typeface="EYInterstate Light" panose="02000506000000020004" pitchFamily="2" charset="0"/>
          <a:ea typeface="+mn-ea"/>
          <a:cs typeface="+mn-cs"/>
        </a:defRPr>
      </a:lvl2pPr>
      <a:lvl3pPr marL="1068778" indent="-356260" algn="l" defTabSz="913486" rtl="0" eaLnBrk="1" latinLnBrk="0" hangingPunct="1">
        <a:spcBef>
          <a:spcPts val="0"/>
        </a:spcBef>
        <a:spcAft>
          <a:spcPts val="600"/>
        </a:spcAft>
        <a:buClr>
          <a:schemeClr val="accent2"/>
        </a:buClr>
        <a:buSzPct val="70000"/>
        <a:buFont typeface="Arial" pitchFamily="34" charset="0"/>
        <a:buChar char="►"/>
        <a:defRPr sz="1798" kern="1200">
          <a:solidFill>
            <a:schemeClr val="bg1"/>
          </a:solidFill>
          <a:latin typeface="EYInterstate Light" panose="02000506000000020004" pitchFamily="2" charset="0"/>
          <a:ea typeface="+mn-ea"/>
          <a:cs typeface="+mn-cs"/>
        </a:defRPr>
      </a:lvl3pPr>
      <a:lvl4pPr marL="1425038" indent="-356260" algn="l" defTabSz="913486" rtl="0" eaLnBrk="1" latinLnBrk="0" hangingPunct="1">
        <a:spcBef>
          <a:spcPts val="0"/>
        </a:spcBef>
        <a:spcAft>
          <a:spcPts val="600"/>
        </a:spcAft>
        <a:buClr>
          <a:schemeClr val="accent2"/>
        </a:buClr>
        <a:buSzPct val="70000"/>
        <a:buFont typeface="Arial" pitchFamily="34" charset="0"/>
        <a:buChar char="►"/>
        <a:defRPr sz="1598" kern="1200">
          <a:solidFill>
            <a:schemeClr val="bg1"/>
          </a:solidFill>
          <a:latin typeface="EYInterstate Light" panose="02000506000000020004" pitchFamily="2" charset="0"/>
          <a:ea typeface="+mn-ea"/>
          <a:cs typeface="+mn-cs"/>
        </a:defRPr>
      </a:lvl4pPr>
      <a:lvl5pPr marL="1781297" indent="-356260" algn="l" defTabSz="913486" rtl="0" eaLnBrk="1" latinLnBrk="0" hangingPunct="1">
        <a:spcBef>
          <a:spcPts val="0"/>
        </a:spcBef>
        <a:spcAft>
          <a:spcPts val="600"/>
        </a:spcAft>
        <a:buClr>
          <a:schemeClr val="accent2"/>
        </a:buClr>
        <a:buSzPct val="70000"/>
        <a:buFont typeface="Arial" pitchFamily="34" charset="0"/>
        <a:buChar char="►"/>
        <a:defRPr sz="1598" kern="1200">
          <a:solidFill>
            <a:schemeClr val="bg1"/>
          </a:solidFill>
          <a:latin typeface="EYInterstate Light" panose="02000506000000020004" pitchFamily="2" charset="0"/>
          <a:ea typeface="+mn-ea"/>
          <a:cs typeface="+mn-cs"/>
        </a:defRPr>
      </a:lvl5pPr>
      <a:lvl6pPr marL="2512086"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829"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572"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315"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9" algn="l" defTabSz="913486" rtl="0" eaLnBrk="1" latinLnBrk="0" hangingPunct="1">
        <a:defRPr sz="1798" kern="1200">
          <a:solidFill>
            <a:schemeClr val="tx1"/>
          </a:solidFill>
          <a:latin typeface="+mn-lt"/>
          <a:ea typeface="+mn-ea"/>
          <a:cs typeface="+mn-cs"/>
        </a:defRPr>
      </a:lvl4pPr>
      <a:lvl5pPr marL="1826972" algn="l" defTabSz="913486" rtl="0" eaLnBrk="1" latinLnBrk="0" hangingPunct="1">
        <a:defRPr sz="1798" kern="1200">
          <a:solidFill>
            <a:schemeClr val="tx1"/>
          </a:solidFill>
          <a:latin typeface="+mn-lt"/>
          <a:ea typeface="+mn-ea"/>
          <a:cs typeface="+mn-cs"/>
        </a:defRPr>
      </a:lvl5pPr>
      <a:lvl6pPr marL="2283715"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1" algn="l" defTabSz="913486" rtl="0" eaLnBrk="1" latinLnBrk="0" hangingPunct="1">
        <a:defRPr sz="1798" kern="1200">
          <a:solidFill>
            <a:schemeClr val="tx1"/>
          </a:solidFill>
          <a:latin typeface="+mn-lt"/>
          <a:ea typeface="+mn-ea"/>
          <a:cs typeface="+mn-cs"/>
        </a:defRPr>
      </a:lvl8pPr>
      <a:lvl9pPr marL="3653943" algn="l" defTabSz="91348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1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3.xml" /></Relationships>
</file>

<file path=ppt/slides/_rels/slide20.xml.rels><?xml version="1.0" encoding="UTF-8" standalone="yes"?>
<Relationships xmlns="http://schemas.openxmlformats.org/package/2006/relationships"><Relationship Id="rId2" Type="http://schemas.openxmlformats.org/officeDocument/2006/relationships/image" Target="../media/image16.gif" /><Relationship Id="rId1" Type="http://schemas.openxmlformats.org/officeDocument/2006/relationships/slideLayout" Target="../slideLayouts/slideLayout1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1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31.xml.rels><?xml version="1.0" encoding="UTF-8" standalone="yes"?>
<Relationships xmlns="http://schemas.openxmlformats.org/package/2006/relationships"><Relationship Id="rId3" Type="http://schemas.openxmlformats.org/officeDocument/2006/relationships/image" Target="../media/image18.wmf" /><Relationship Id="rId2" Type="http://schemas.openxmlformats.org/officeDocument/2006/relationships/image" Target="../media/image17.png" /><Relationship Id="rId1" Type="http://schemas.openxmlformats.org/officeDocument/2006/relationships/slideLayout" Target="../slideLayouts/slideLayout2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icago, Estados Unidos, América, Ciudad, Rascacielos">
            <a:extLst>
              <a:ext uri="{FF2B5EF4-FFF2-40B4-BE49-F238E27FC236}">
                <a16:creationId xmlns:a16="http://schemas.microsoft.com/office/drawing/2014/main" id="{9F0EFE56-683C-401C-A91F-054ED0B121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69"/>
          <a:stretch/>
        </p:blipFill>
        <p:spPr bwMode="auto">
          <a:xfrm>
            <a:off x="0" y="1785"/>
            <a:ext cx="12192000" cy="68544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A6E5FBB-BC1C-4254-82CE-C3AF8F3D7BB2}"/>
              </a:ext>
            </a:extLst>
          </p:cNvPr>
          <p:cNvSpPr/>
          <p:nvPr/>
        </p:nvSpPr>
        <p:spPr>
          <a:xfrm>
            <a:off x="0" y="1785"/>
            <a:ext cx="12192000" cy="6854430"/>
          </a:xfrm>
          <a:prstGeom prst="rect">
            <a:avLst/>
          </a:prstGeom>
          <a:solidFill>
            <a:srgbClr val="051723">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VE" sz="1199" dirty="0">
              <a:solidFill>
                <a:schemeClr val="bg1"/>
              </a:solidFill>
            </a:endParaRPr>
          </a:p>
        </p:txBody>
      </p:sp>
      <p:sp>
        <p:nvSpPr>
          <p:cNvPr id="2" name="Rectangle 1">
            <a:extLst>
              <a:ext uri="{FF2B5EF4-FFF2-40B4-BE49-F238E27FC236}">
                <a16:creationId xmlns:a16="http://schemas.microsoft.com/office/drawing/2014/main" id="{3942B605-4AB6-4EEF-9060-CE188EDFBC4A}"/>
              </a:ext>
            </a:extLst>
          </p:cNvPr>
          <p:cNvSpPr/>
          <p:nvPr/>
        </p:nvSpPr>
        <p:spPr>
          <a:xfrm>
            <a:off x="655559" y="1623690"/>
            <a:ext cx="5535691" cy="3476401"/>
          </a:xfrm>
          <a:prstGeom prst="rect">
            <a:avLst/>
          </a:prstGeom>
        </p:spPr>
        <p:txBody>
          <a:bodyPr wrap="square">
            <a:spAutoFit/>
          </a:bodyPr>
          <a:lstStyle/>
          <a:p>
            <a:pPr>
              <a:lnSpc>
                <a:spcPct val="105000"/>
              </a:lnSpc>
            </a:pPr>
            <a:endParaRPr lang="en-US" sz="3600" b="1" dirty="0">
              <a:solidFill>
                <a:schemeClr val="bg1"/>
              </a:solidFill>
              <a:latin typeface="+mj-lt"/>
              <a:ea typeface="Calibri" panose="020F0502020204030204" pitchFamily="34" charset="0"/>
            </a:endParaRPr>
          </a:p>
          <a:p>
            <a:pPr>
              <a:lnSpc>
                <a:spcPct val="105000"/>
              </a:lnSpc>
            </a:pPr>
            <a:r>
              <a:rPr lang="en-US" sz="3200" b="1" dirty="0">
                <a:solidFill>
                  <a:schemeClr val="bg1"/>
                </a:solidFill>
                <a:latin typeface="+mj-lt"/>
                <a:ea typeface="Calibri" panose="020F0502020204030204" pitchFamily="34" charset="0"/>
              </a:rPr>
              <a:t>NIA 701 – </a:t>
            </a:r>
            <a:r>
              <a:rPr lang="es-PE" sz="3200" b="1" dirty="0">
                <a:solidFill>
                  <a:schemeClr val="bg1"/>
                </a:solidFill>
                <a:latin typeface="+mj-lt"/>
                <a:ea typeface="Calibri" panose="020F0502020204030204" pitchFamily="34" charset="0"/>
              </a:rPr>
              <a:t>COMUNICACIÓN DE LAS CUESTIONES CLAVE DE LA AUDITORÍA EN EL INFORME DE AUDITORIA EMITIDO POR UN AUDITOR INDEPENDIENTE </a:t>
            </a:r>
            <a:endParaRPr lang="es-VE" sz="1400" dirty="0">
              <a:solidFill>
                <a:schemeClr val="bg1"/>
              </a:solidFill>
              <a:latin typeface="+mj-lt"/>
              <a:ea typeface="Calibri" panose="020F0502020204030204" pitchFamily="34" charset="0"/>
            </a:endParaRPr>
          </a:p>
          <a:p>
            <a:pPr>
              <a:lnSpc>
                <a:spcPct val="105000"/>
              </a:lnSpc>
            </a:pPr>
            <a:endParaRPr lang="es-VE" sz="1400" dirty="0">
              <a:solidFill>
                <a:schemeClr val="bg1"/>
              </a:solidFill>
              <a:latin typeface="+mj-lt"/>
              <a:ea typeface="Calibri" panose="020F0502020204030204" pitchFamily="34" charset="0"/>
            </a:endParaRPr>
          </a:p>
        </p:txBody>
      </p:sp>
    </p:spTree>
    <p:extLst>
      <p:ext uri="{BB962C8B-B14F-4D97-AF65-F5344CB8AC3E}">
        <p14:creationId xmlns:p14="http://schemas.microsoft.com/office/powerpoint/2010/main" val="1789068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4202"/>
            <a:ext cx="10972800" cy="590400"/>
          </a:xfrm>
        </p:spPr>
        <p:txBody>
          <a:bodyPr/>
          <a:lstStyle/>
          <a:p>
            <a:pPr>
              <a:buClr>
                <a:schemeClr val="tx2"/>
              </a:buClr>
              <a:buSzPct val="70000"/>
            </a:pPr>
            <a:r>
              <a:rPr lang="es-PE" sz="3200" b="1" dirty="0">
                <a:solidFill>
                  <a:schemeClr val="bg1"/>
                </a:solidFill>
                <a:latin typeface="+mj-lt"/>
              </a:rPr>
              <a:t>Determinación de las Cuestiones Clave de la Auditoría</a:t>
            </a:r>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10</a:t>
            </a:fld>
            <a:endParaRPr sz="800" dirty="0">
              <a:solidFill>
                <a:prstClr val="white"/>
              </a:solidFill>
              <a:latin typeface="EYInterstate Light"/>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6" name="Rounded Rectangle 15">
            <a:extLst>
              <a:ext uri="{FF2B5EF4-FFF2-40B4-BE49-F238E27FC236}">
                <a16:creationId xmlns:a16="http://schemas.microsoft.com/office/drawing/2014/main" id="{71091DE9-D605-4C0C-B0B8-2A199561422B}"/>
              </a:ext>
            </a:extLst>
          </p:cNvPr>
          <p:cNvSpPr/>
          <p:nvPr/>
        </p:nvSpPr>
        <p:spPr>
          <a:xfrm>
            <a:off x="7073876" y="2107902"/>
            <a:ext cx="4292958" cy="1425944"/>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8" name="Rounded Rectangle 14">
            <a:extLst>
              <a:ext uri="{FF2B5EF4-FFF2-40B4-BE49-F238E27FC236}">
                <a16:creationId xmlns:a16="http://schemas.microsoft.com/office/drawing/2014/main" id="{CDB31E6C-5DAD-4BBE-82E2-32424EF654C2}"/>
              </a:ext>
            </a:extLst>
          </p:cNvPr>
          <p:cNvSpPr/>
          <p:nvPr/>
        </p:nvSpPr>
        <p:spPr>
          <a:xfrm>
            <a:off x="7075855" y="5064501"/>
            <a:ext cx="4292958" cy="868936"/>
          </a:xfrm>
          <a:prstGeom prst="rect">
            <a:avLst/>
          </a:prstGeom>
          <a:noFill/>
          <a:ln w="6350" cap="flat" cmpd="sng" algn="ctr">
            <a:noFill/>
            <a:prstDash val="solid"/>
          </a:ln>
          <a:effectLst/>
        </p:spPr>
        <p:txBody>
          <a:bodyPr lIns="91392" tIns="182785"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571499" y="1003098"/>
            <a:ext cx="10654119" cy="5226792"/>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algn="l" fontAlgn="t"/>
            <a:endParaRPr lang="es-PE" sz="1800" b="1" i="0" dirty="0">
              <a:solidFill>
                <a:schemeClr val="tx2">
                  <a:lumMod val="75000"/>
                </a:schemeClr>
              </a:solidFill>
              <a:effectLst/>
              <a:latin typeface="+mj-lt"/>
            </a:endParaRPr>
          </a:p>
          <a:p>
            <a:pPr algn="l" fontAlgn="t"/>
            <a:endParaRPr lang="es-PE" sz="1800" b="1" i="0" dirty="0">
              <a:solidFill>
                <a:schemeClr val="tx2">
                  <a:lumMod val="75000"/>
                </a:schemeClr>
              </a:solidFill>
              <a:effectLst/>
              <a:latin typeface="+mj-lt"/>
            </a:endParaRPr>
          </a:p>
          <a:p>
            <a:pPr algn="l" fontAlgn="t"/>
            <a:r>
              <a:rPr lang="es-PE" sz="1800" b="1" i="0" dirty="0">
                <a:solidFill>
                  <a:schemeClr val="tx2">
                    <a:lumMod val="75000"/>
                  </a:schemeClr>
                </a:solidFill>
                <a:effectLst/>
                <a:latin typeface="+mj-lt"/>
              </a:rPr>
              <a:t>Paso 2: Determinar las cuestiones de mayor significatividad</a:t>
            </a:r>
          </a:p>
          <a:p>
            <a:pPr algn="l" fontAlgn="t"/>
            <a:endParaRPr lang="es-PE" sz="1800" b="1" i="0" dirty="0">
              <a:solidFill>
                <a:schemeClr val="tx2">
                  <a:lumMod val="75000"/>
                </a:schemeClr>
              </a:solidFill>
              <a:effectLst/>
              <a:latin typeface="+mj-lt"/>
            </a:endParaRPr>
          </a:p>
          <a:p>
            <a:pPr marL="285750" indent="-285607">
              <a:buClr>
                <a:schemeClr val="tx2"/>
              </a:buClr>
              <a:buSzPct val="70000"/>
              <a:buFont typeface="Wingdings 3" panose="05040102010807070707" pitchFamily="18" charset="2"/>
              <a:buChar char=""/>
            </a:pPr>
            <a:r>
              <a:rPr lang="es-PE" sz="1600" dirty="0">
                <a:solidFill>
                  <a:schemeClr val="bg1"/>
                </a:solidFill>
                <a:latin typeface="+mj-lt"/>
              </a:rPr>
              <a:t>Determinamos cuáles de las cuestiones que requirieron una atención </a:t>
            </a:r>
          </a:p>
          <a:p>
            <a:pPr marL="143">
              <a:buClr>
                <a:schemeClr val="tx2"/>
              </a:buClr>
              <a:buSzPct val="70000"/>
            </a:pPr>
            <a:r>
              <a:rPr lang="es-PE" sz="1600" dirty="0">
                <a:solidFill>
                  <a:schemeClr val="bg1"/>
                </a:solidFill>
                <a:latin typeface="+mj-lt"/>
              </a:rPr>
              <a:t>      significativa de los auditores fueron de mayor significatividad en la </a:t>
            </a:r>
          </a:p>
          <a:p>
            <a:pPr marL="143">
              <a:buClr>
                <a:schemeClr val="tx2"/>
              </a:buClr>
              <a:buSzPct val="70000"/>
            </a:pPr>
            <a:r>
              <a:rPr lang="es-PE" sz="1600" dirty="0">
                <a:solidFill>
                  <a:schemeClr val="bg1"/>
                </a:solidFill>
                <a:latin typeface="+mj-lt"/>
              </a:rPr>
              <a:t>      auditoría de los estados financieros del período en curso y, por lo </a:t>
            </a:r>
          </a:p>
          <a:p>
            <a:pPr marL="143">
              <a:buClr>
                <a:schemeClr val="tx2"/>
              </a:buClr>
              <a:buSzPct val="70000"/>
            </a:pPr>
            <a:r>
              <a:rPr lang="es-PE" sz="1600" dirty="0">
                <a:solidFill>
                  <a:schemeClr val="bg1"/>
                </a:solidFill>
                <a:latin typeface="+mj-lt"/>
              </a:rPr>
              <a:t>      tanto, son las cuestiones clave de la auditoría.</a:t>
            </a: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r>
              <a:rPr lang="es-PE" sz="1600" dirty="0">
                <a:solidFill>
                  <a:schemeClr val="bg1"/>
                </a:solidFill>
                <a:latin typeface="+mj-lt"/>
              </a:rPr>
              <a:t>Al determinar las cuestiones de mayor significatividad, es útil que el</a:t>
            </a:r>
          </a:p>
          <a:p>
            <a:pPr marL="143">
              <a:buClr>
                <a:schemeClr val="tx2"/>
              </a:buClr>
              <a:buSzPct val="70000"/>
            </a:pPr>
            <a:r>
              <a:rPr lang="es-PE" sz="1600" dirty="0">
                <a:solidFill>
                  <a:schemeClr val="bg1"/>
                </a:solidFill>
                <a:latin typeface="+mj-lt"/>
              </a:rPr>
              <a:t>      auditor considere aquellas que pueden haber originado una interacción</a:t>
            </a:r>
          </a:p>
          <a:p>
            <a:pPr marL="143">
              <a:buClr>
                <a:schemeClr val="tx2"/>
              </a:buClr>
              <a:buSzPct val="70000"/>
            </a:pPr>
            <a:r>
              <a:rPr lang="es-PE" sz="1600" dirty="0">
                <a:solidFill>
                  <a:schemeClr val="bg1"/>
                </a:solidFill>
                <a:latin typeface="+mj-lt"/>
              </a:rPr>
              <a:t>      significativa con los encargados de gobierno de la entidad ya que es </a:t>
            </a:r>
          </a:p>
          <a:p>
            <a:pPr marL="143">
              <a:buClr>
                <a:schemeClr val="tx2"/>
              </a:buClr>
              <a:buSzPct val="70000"/>
            </a:pPr>
            <a:r>
              <a:rPr lang="es-PE" sz="1600" dirty="0">
                <a:solidFill>
                  <a:schemeClr val="bg1"/>
                </a:solidFill>
                <a:latin typeface="+mj-lt"/>
              </a:rPr>
              <a:t>      posible que esta interacción haya sido más exhaustiva, frecuente y </a:t>
            </a:r>
          </a:p>
          <a:p>
            <a:pPr marL="143">
              <a:buClr>
                <a:schemeClr val="tx2"/>
              </a:buClr>
              <a:buSzPct val="70000"/>
            </a:pPr>
            <a:r>
              <a:rPr lang="es-PE" sz="1600" dirty="0">
                <a:solidFill>
                  <a:schemeClr val="bg1"/>
                </a:solidFill>
                <a:latin typeface="+mj-lt"/>
              </a:rPr>
              <a:t>      sólida sobre cuestiones difíciles o complejas.</a:t>
            </a:r>
          </a:p>
          <a:p>
            <a:pPr algn="l" fontAlgn="t"/>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r>
              <a:rPr lang="es-PE" sz="1600" dirty="0">
                <a:solidFill>
                  <a:schemeClr val="bg1"/>
                </a:solidFill>
                <a:latin typeface="+mj-lt"/>
              </a:rPr>
              <a:t>Otras consideraciones que pueden ser relevantes para determinar la significatividad de una cuestión comunicada con los encargados de gobierno de la entidad y decidir si ésta constituye una cuestión clave de la auditoría incluyen:</a:t>
            </a:r>
          </a:p>
          <a:p>
            <a:pPr algn="l" fontAlgn="t"/>
            <a:endParaRPr lang="es-PE" sz="1600" dirty="0">
              <a:solidFill>
                <a:schemeClr val="bg1"/>
              </a:solidFill>
              <a:latin typeface="+mj-lt"/>
            </a:endParaRPr>
          </a:p>
          <a:p>
            <a:pPr marL="285750" fontAlgn="t">
              <a:buFont typeface="Arial" panose="020B0604020202020204" pitchFamily="34" charset="0"/>
              <a:buChar char="•"/>
            </a:pPr>
            <a:r>
              <a:rPr lang="es-PE" sz="1600" dirty="0">
                <a:solidFill>
                  <a:schemeClr val="bg1"/>
                </a:solidFill>
                <a:latin typeface="+mj-lt"/>
              </a:rPr>
              <a:t>La importancia de la cuestión para la comprensión de los estados financieros en su conjunto por los usuarios.</a:t>
            </a:r>
          </a:p>
          <a:p>
            <a:pPr marL="285750" fontAlgn="t">
              <a:buFont typeface="Arial" panose="020B0604020202020204" pitchFamily="34" charset="0"/>
              <a:buChar char="•"/>
            </a:pPr>
            <a:r>
              <a:rPr lang="es-PE" sz="1600" dirty="0">
                <a:solidFill>
                  <a:schemeClr val="bg1"/>
                </a:solidFill>
                <a:latin typeface="+mj-lt"/>
              </a:rPr>
              <a:t>La naturaleza de la política contable relacionada con la cuestión o la complejidad o subjetividad involucrada en la selección de una política apropiada por parte de la gerencia en comparación con otras entidades dentro de la industria.</a:t>
            </a:r>
          </a:p>
          <a:p>
            <a:pPr marL="285750" indent="-285750" algn="l" fontAlgn="t">
              <a:buFont typeface="Arial" panose="020B0604020202020204" pitchFamily="34" charset="0"/>
              <a:buChar char="•"/>
            </a:pPr>
            <a:endParaRPr lang="es-PE" sz="1600" dirty="0">
              <a:solidFill>
                <a:schemeClr val="bg1"/>
              </a:solidFill>
              <a:latin typeface="+mj-lt"/>
            </a:endParaRPr>
          </a:p>
          <a:p>
            <a:pPr marL="143">
              <a:buClr>
                <a:schemeClr val="tx2"/>
              </a:buClr>
              <a:buSzPct val="70000"/>
            </a:pPr>
            <a:endParaRPr lang="es-PE" sz="1600" dirty="0">
              <a:solidFill>
                <a:schemeClr val="bg1"/>
              </a:solidFill>
              <a:latin typeface="+mj-lt"/>
            </a:endParaRPr>
          </a:p>
        </p:txBody>
      </p:sp>
      <p:pic>
        <p:nvPicPr>
          <p:cNvPr id="11" name="Picture 10">
            <a:extLst>
              <a:ext uri="{FF2B5EF4-FFF2-40B4-BE49-F238E27FC236}">
                <a16:creationId xmlns:a16="http://schemas.microsoft.com/office/drawing/2014/main" id="{386CAE5A-8F53-46E7-B7D5-862AD613D1EE}"/>
              </a:ext>
            </a:extLst>
          </p:cNvPr>
          <p:cNvPicPr>
            <a:picLocks noChangeAspect="1"/>
          </p:cNvPicPr>
          <p:nvPr/>
        </p:nvPicPr>
        <p:blipFill>
          <a:blip r:embed="rId2"/>
          <a:stretch>
            <a:fillRect/>
          </a:stretch>
        </p:blipFill>
        <p:spPr>
          <a:xfrm>
            <a:off x="7486650" y="967250"/>
            <a:ext cx="4095751" cy="3299159"/>
          </a:xfrm>
          <a:prstGeom prst="rect">
            <a:avLst/>
          </a:prstGeom>
        </p:spPr>
      </p:pic>
    </p:spTree>
    <p:extLst>
      <p:ext uri="{BB962C8B-B14F-4D97-AF65-F5344CB8AC3E}">
        <p14:creationId xmlns:p14="http://schemas.microsoft.com/office/powerpoint/2010/main" val="13841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4202"/>
            <a:ext cx="10972800" cy="590400"/>
          </a:xfrm>
        </p:spPr>
        <p:txBody>
          <a:bodyPr/>
          <a:lstStyle/>
          <a:p>
            <a:pPr>
              <a:buClr>
                <a:schemeClr val="tx2"/>
              </a:buClr>
              <a:buSzPct val="70000"/>
            </a:pPr>
            <a:r>
              <a:rPr lang="es-PE" sz="3200" b="1" dirty="0">
                <a:solidFill>
                  <a:schemeClr val="bg1"/>
                </a:solidFill>
                <a:latin typeface="+mj-lt"/>
              </a:rPr>
              <a:t>Determinación de las Cuestiones Clave de la Auditoría</a:t>
            </a:r>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11</a:t>
            </a:fld>
            <a:endParaRPr sz="800" dirty="0">
              <a:solidFill>
                <a:prstClr val="white"/>
              </a:solidFill>
              <a:latin typeface="EYInterstate Light"/>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6" name="Rounded Rectangle 15">
            <a:extLst>
              <a:ext uri="{FF2B5EF4-FFF2-40B4-BE49-F238E27FC236}">
                <a16:creationId xmlns:a16="http://schemas.microsoft.com/office/drawing/2014/main" id="{71091DE9-D605-4C0C-B0B8-2A199561422B}"/>
              </a:ext>
            </a:extLst>
          </p:cNvPr>
          <p:cNvSpPr/>
          <p:nvPr/>
        </p:nvSpPr>
        <p:spPr>
          <a:xfrm>
            <a:off x="7073876" y="2107902"/>
            <a:ext cx="4292958" cy="1425944"/>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8" name="Rounded Rectangle 14">
            <a:extLst>
              <a:ext uri="{FF2B5EF4-FFF2-40B4-BE49-F238E27FC236}">
                <a16:creationId xmlns:a16="http://schemas.microsoft.com/office/drawing/2014/main" id="{CDB31E6C-5DAD-4BBE-82E2-32424EF654C2}"/>
              </a:ext>
            </a:extLst>
          </p:cNvPr>
          <p:cNvSpPr/>
          <p:nvPr/>
        </p:nvSpPr>
        <p:spPr>
          <a:xfrm>
            <a:off x="7075855" y="5064501"/>
            <a:ext cx="4292958" cy="868936"/>
          </a:xfrm>
          <a:prstGeom prst="rect">
            <a:avLst/>
          </a:prstGeom>
          <a:noFill/>
          <a:ln w="6350" cap="flat" cmpd="sng" algn="ctr">
            <a:noFill/>
            <a:prstDash val="solid"/>
          </a:ln>
          <a:effectLst/>
        </p:spPr>
        <p:txBody>
          <a:bodyPr lIns="91392" tIns="182785"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571499" y="1003098"/>
            <a:ext cx="10654119" cy="5226792"/>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algn="l" fontAlgn="t"/>
            <a:endParaRPr lang="es-PE" sz="1800" b="1" i="0" dirty="0">
              <a:solidFill>
                <a:schemeClr val="tx2">
                  <a:lumMod val="75000"/>
                </a:schemeClr>
              </a:solidFill>
              <a:effectLst/>
              <a:latin typeface="+mj-lt"/>
            </a:endParaRPr>
          </a:p>
          <a:p>
            <a:pPr marL="285750" fontAlgn="t">
              <a:buFont typeface="Arial" panose="020B0604020202020204" pitchFamily="34" charset="0"/>
              <a:buChar char="•"/>
            </a:pPr>
            <a:endParaRPr lang="es-PE" sz="1600" b="0" i="0" dirty="0">
              <a:solidFill>
                <a:schemeClr val="bg1"/>
              </a:solidFill>
              <a:effectLst/>
              <a:latin typeface="+mj-lt"/>
            </a:endParaRPr>
          </a:p>
          <a:p>
            <a:pPr marL="285750" fontAlgn="t">
              <a:buFont typeface="Arial" panose="020B0604020202020204" pitchFamily="34" charset="0"/>
              <a:buChar char="•"/>
            </a:pPr>
            <a:endParaRPr lang="es-PE" sz="1600" b="0" i="0" dirty="0">
              <a:solidFill>
                <a:schemeClr val="bg1"/>
              </a:solidFill>
              <a:effectLst/>
              <a:latin typeface="+mj-lt"/>
            </a:endParaRPr>
          </a:p>
          <a:p>
            <a:pPr marL="285750" fontAlgn="t">
              <a:buFont typeface="Arial" panose="020B0604020202020204" pitchFamily="34" charset="0"/>
              <a:buChar char="•"/>
            </a:pPr>
            <a:endParaRPr lang="es-PE" sz="1600" b="0" i="0" dirty="0">
              <a:solidFill>
                <a:schemeClr val="bg1"/>
              </a:solidFill>
              <a:effectLst/>
              <a:latin typeface="+mj-lt"/>
            </a:endParaRPr>
          </a:p>
          <a:p>
            <a:pPr marL="285750" fontAlgn="t">
              <a:buFont typeface="Arial" panose="020B0604020202020204" pitchFamily="34" charset="0"/>
              <a:buChar char="•"/>
            </a:pPr>
            <a:r>
              <a:rPr lang="es-PE" sz="1600" b="0" i="0" dirty="0">
                <a:solidFill>
                  <a:schemeClr val="bg1"/>
                </a:solidFill>
                <a:effectLst/>
                <a:latin typeface="+mj-lt"/>
              </a:rPr>
              <a:t>La naturaleza y el alcance de los esfuerzos de auditoría necesarios para abordar la cuestión, en particular:</a:t>
            </a:r>
          </a:p>
          <a:p>
            <a:pPr lvl="1" fontAlgn="t">
              <a:buFont typeface="Courier New" panose="02070309020205020404" pitchFamily="49" charset="0"/>
              <a:buChar char="o"/>
            </a:pPr>
            <a:r>
              <a:rPr lang="es-PE" sz="1600" dirty="0">
                <a:solidFill>
                  <a:schemeClr val="bg1"/>
                </a:solidFill>
                <a:latin typeface="+mj-lt"/>
              </a:rPr>
              <a:t>El grado de habilidad o conocimiento especializado necesario para aplicar, en su caso, los procedimientos de auditoría para abordar el asunto o evaluar los resultados de esos procedimientos.</a:t>
            </a:r>
          </a:p>
          <a:p>
            <a:pPr lvl="1" fontAlgn="t">
              <a:buFont typeface="Courier New" panose="02070309020205020404" pitchFamily="49" charset="0"/>
              <a:buChar char="o"/>
            </a:pPr>
            <a:r>
              <a:rPr lang="es-PE" sz="1600" b="0" i="0" dirty="0">
                <a:solidFill>
                  <a:schemeClr val="bg1"/>
                </a:solidFill>
                <a:effectLst/>
                <a:latin typeface="+mj-lt"/>
              </a:rPr>
              <a:t>La naturaleza de las consultas externas al equipo de auditoría sobre la cuestión</a:t>
            </a:r>
          </a:p>
          <a:p>
            <a:pPr marL="285750" fontAlgn="t">
              <a:buFont typeface="Arial" panose="020B0604020202020204" pitchFamily="34" charset="0"/>
              <a:buChar char="•"/>
            </a:pPr>
            <a:r>
              <a:rPr lang="es-PE" sz="1600" b="0" i="0" dirty="0">
                <a:solidFill>
                  <a:schemeClr val="bg1"/>
                </a:solidFill>
                <a:effectLst/>
                <a:latin typeface="+mj-lt"/>
              </a:rPr>
              <a:t>La naturaleza y la gravedad de las dificultades para aplicar los procedimientos de auditoría, evaluar los resultados de dichos procedimientos y obtener evidencia pertinente y fiable en la que basar la opinión del auditor, en particular a medida que los juicios del auditor se vuelven más subjetivos.</a:t>
            </a:r>
          </a:p>
          <a:p>
            <a:pPr marL="285750" fontAlgn="t">
              <a:buFont typeface="Arial" panose="020B0604020202020204" pitchFamily="34" charset="0"/>
              <a:buChar char="•"/>
            </a:pPr>
            <a:r>
              <a:rPr lang="es-PE" sz="1600" b="0" i="0" dirty="0">
                <a:solidFill>
                  <a:schemeClr val="bg1"/>
                </a:solidFill>
                <a:effectLst/>
                <a:latin typeface="+mj-lt"/>
              </a:rPr>
              <a:t>La gravedad de cualquier deficiencia de control relacionada con la cuestión.</a:t>
            </a:r>
          </a:p>
          <a:p>
            <a:pPr algn="l" fontAlgn="t"/>
            <a:endParaRPr lang="es-PE" sz="1600" b="0" i="0" dirty="0">
              <a:solidFill>
                <a:schemeClr val="bg1"/>
              </a:solidFill>
              <a:effectLst/>
              <a:latin typeface="+mj-lt"/>
            </a:endParaRPr>
          </a:p>
          <a:p>
            <a:pPr marL="285750" indent="-285607">
              <a:buClr>
                <a:schemeClr val="tx2"/>
              </a:buClr>
              <a:buSzPct val="70000"/>
              <a:buFont typeface="Wingdings 3" panose="05040102010807070707" pitchFamily="18" charset="2"/>
              <a:buChar char=""/>
            </a:pPr>
            <a:r>
              <a:rPr lang="es-PE" sz="1600" dirty="0">
                <a:solidFill>
                  <a:schemeClr val="bg1"/>
                </a:solidFill>
                <a:latin typeface="+mj-lt"/>
              </a:rPr>
              <a:t>Determinar cuáles, y cuántas, de las cuestiones que requirieron una atención significativa del auditor fueron de mayor significatividad en la auditoría es una cuestión de juicio profesional. El número de asuntos clave de auditoría que se incluirán en el informe del auditor puede verse afectado por el tamaño y la complejidad de la entidad, la naturaleza de su negocio y entorno, y los hechos y circunstancias de la auditoría.</a:t>
            </a: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r>
              <a:rPr lang="es-PE" sz="1600" dirty="0">
                <a:solidFill>
                  <a:schemeClr val="bg1"/>
                </a:solidFill>
                <a:latin typeface="+mj-lt"/>
              </a:rPr>
              <a:t>La descripción de cada cuestión clave de la auditoría en la sección “Cuestiones clave de la auditoría” del informe de auditoría incluirá, si es aplicable, una referencia a la correspondiente información o informaciones a revelar en los estados financieros y tratará: </a:t>
            </a: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143">
              <a:buClr>
                <a:schemeClr val="tx2"/>
              </a:buClr>
              <a:buSzPct val="70000"/>
            </a:pPr>
            <a:r>
              <a:rPr lang="es-PE" sz="1600" dirty="0">
                <a:solidFill>
                  <a:schemeClr val="bg1"/>
                </a:solidFill>
                <a:latin typeface="+mj-lt"/>
              </a:rPr>
              <a:t>      (a) el motivo por el cual la cuestión se consideró de la mayor significatividad en la auditoría y se determinó, en </a:t>
            </a:r>
          </a:p>
          <a:p>
            <a:pPr marL="143">
              <a:buClr>
                <a:schemeClr val="tx2"/>
              </a:buClr>
              <a:buSzPct val="70000"/>
            </a:pPr>
            <a:r>
              <a:rPr lang="es-PE" sz="1600" dirty="0">
                <a:solidFill>
                  <a:schemeClr val="bg1"/>
                </a:solidFill>
                <a:latin typeface="+mj-lt"/>
              </a:rPr>
              <a:t>           consecuencia, que se trataba de una cuestión clave de la auditoría y </a:t>
            </a:r>
          </a:p>
          <a:p>
            <a:pPr marL="143">
              <a:buClr>
                <a:schemeClr val="tx2"/>
              </a:buClr>
              <a:buSzPct val="70000"/>
            </a:pPr>
            <a:r>
              <a:rPr lang="es-PE" sz="1600" dirty="0">
                <a:solidFill>
                  <a:schemeClr val="bg1"/>
                </a:solidFill>
                <a:latin typeface="+mj-lt"/>
              </a:rPr>
              <a:t>     (b) el modo en que se ha tratado la cuestión en la auditoría. </a:t>
            </a: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fontAlgn="t">
              <a:buFont typeface="Arial" panose="020B0604020202020204" pitchFamily="34" charset="0"/>
              <a:buChar char="•"/>
            </a:pPr>
            <a:endParaRPr lang="es-PE" sz="1600" dirty="0">
              <a:solidFill>
                <a:schemeClr val="bg1"/>
              </a:solidFill>
              <a:latin typeface="+mj-lt"/>
            </a:endParaRPr>
          </a:p>
          <a:p>
            <a:pPr marL="285750" indent="-285750" algn="l" fontAlgn="t">
              <a:buFont typeface="Arial" panose="020B0604020202020204" pitchFamily="34" charset="0"/>
              <a:buChar char="•"/>
            </a:pPr>
            <a:endParaRPr lang="es-PE" sz="1600" dirty="0">
              <a:solidFill>
                <a:schemeClr val="bg1"/>
              </a:solidFill>
              <a:latin typeface="+mj-lt"/>
            </a:endParaRPr>
          </a:p>
          <a:p>
            <a:pPr marL="143">
              <a:buClr>
                <a:schemeClr val="tx2"/>
              </a:buClr>
              <a:buSzPct val="70000"/>
            </a:pPr>
            <a:endParaRPr lang="es-PE" sz="1600" dirty="0">
              <a:solidFill>
                <a:schemeClr val="bg1"/>
              </a:solidFill>
              <a:latin typeface="+mj-lt"/>
            </a:endParaRPr>
          </a:p>
        </p:txBody>
      </p:sp>
    </p:spTree>
    <p:extLst>
      <p:ext uri="{BB962C8B-B14F-4D97-AF65-F5344CB8AC3E}">
        <p14:creationId xmlns:p14="http://schemas.microsoft.com/office/powerpoint/2010/main" val="232897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65771"/>
            <a:ext cx="10972800" cy="590400"/>
          </a:xfrm>
        </p:spPr>
        <p:txBody>
          <a:bodyPr/>
          <a:lstStyle/>
          <a:p>
            <a:r>
              <a:rPr lang="es-VE" sz="3200" b="1" dirty="0">
                <a:solidFill>
                  <a:prstClr val="white"/>
                </a:solidFill>
              </a:rPr>
              <a:t>Descripción de las Cuestiones Clave de la Auditoría</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12</a:t>
            </a:fld>
            <a:endParaRPr sz="800" dirty="0">
              <a:solidFill>
                <a:prstClr val="white"/>
              </a:solidFill>
              <a:latin typeface="EYInterstate Light"/>
            </a:endParaRPr>
          </a:p>
        </p:txBody>
      </p:sp>
      <p:sp>
        <p:nvSpPr>
          <p:cNvPr id="26" name="Rounded Rectangle 15">
            <a:extLst>
              <a:ext uri="{FF2B5EF4-FFF2-40B4-BE49-F238E27FC236}">
                <a16:creationId xmlns:a16="http://schemas.microsoft.com/office/drawing/2014/main" id="{71091DE9-D605-4C0C-B0B8-2A199561422B}"/>
              </a:ext>
            </a:extLst>
          </p:cNvPr>
          <p:cNvSpPr/>
          <p:nvPr/>
        </p:nvSpPr>
        <p:spPr>
          <a:xfrm>
            <a:off x="7073876" y="2107902"/>
            <a:ext cx="4292958" cy="1425944"/>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8" name="Rounded Rectangle 14">
            <a:extLst>
              <a:ext uri="{FF2B5EF4-FFF2-40B4-BE49-F238E27FC236}">
                <a16:creationId xmlns:a16="http://schemas.microsoft.com/office/drawing/2014/main" id="{CDB31E6C-5DAD-4BBE-82E2-32424EF654C2}"/>
              </a:ext>
            </a:extLst>
          </p:cNvPr>
          <p:cNvSpPr/>
          <p:nvPr/>
        </p:nvSpPr>
        <p:spPr>
          <a:xfrm>
            <a:off x="7075855" y="5064501"/>
            <a:ext cx="4292958" cy="868936"/>
          </a:xfrm>
          <a:prstGeom prst="rect">
            <a:avLst/>
          </a:prstGeom>
          <a:noFill/>
          <a:ln w="6350" cap="flat" cmpd="sng" algn="ctr">
            <a:noFill/>
            <a:prstDash val="solid"/>
          </a:ln>
          <a:effectLst/>
        </p:spPr>
        <p:txBody>
          <a:bodyPr lIns="91392" tIns="182785"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609601" y="1050183"/>
            <a:ext cx="10568393" cy="5238502"/>
          </a:xfrm>
          <a:prstGeom prst="rect">
            <a:avLst/>
          </a:prstGeom>
          <a:noFill/>
          <a:ln>
            <a:noFill/>
          </a:ln>
          <a:effectLst/>
        </p:spPr>
        <p:txBody>
          <a:bodyPr anchor="ctr"/>
          <a:lstStyle>
            <a:defPPr>
              <a:defRPr lang="es-CO"/>
            </a:defPPr>
            <a:lvl1pPr lvl="0" eaLnBrk="0" fontAlgn="base" hangingPunct="0">
              <a:spcBef>
                <a:spcPct val="0"/>
              </a:spcBef>
              <a:spcAft>
                <a:spcPct val="0"/>
              </a:spcAft>
              <a:buClr>
                <a:schemeClr val="tx2"/>
              </a:buClr>
              <a:buSzPct val="70000"/>
              <a:defRPr sz="1600" b="0" i="0">
                <a:solidFill>
                  <a:schemeClr val="tx2">
                    <a:lumMod val="75000"/>
                  </a:schemeClr>
                </a:solidFill>
                <a:effectLst/>
                <a:latin typeface="+mj-l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endParaRPr lang="es-PE" dirty="0">
              <a:solidFill>
                <a:schemeClr val="bg1"/>
              </a:solidFill>
            </a:endParaRPr>
          </a:p>
          <a:p>
            <a:pPr marL="285750" indent="-285607">
              <a:buFont typeface="Wingdings 3" panose="05040102010807070707" pitchFamily="18" charset="2"/>
              <a:buChar char=""/>
            </a:pPr>
            <a:endParaRPr lang="es-PE" dirty="0">
              <a:solidFill>
                <a:schemeClr val="bg1"/>
              </a:solidFill>
            </a:endParaRPr>
          </a:p>
          <a:p>
            <a:pPr marL="285750" indent="-285607">
              <a:buFont typeface="Wingdings 3" panose="05040102010807070707" pitchFamily="18" charset="2"/>
              <a:buChar char=""/>
            </a:pPr>
            <a:endParaRPr lang="es-PE" dirty="0">
              <a:solidFill>
                <a:schemeClr val="bg1"/>
              </a:solidFill>
            </a:endParaRPr>
          </a:p>
          <a:p>
            <a:pPr marL="285750" indent="-285607">
              <a:buFont typeface="Wingdings 3" panose="05040102010807070707" pitchFamily="18" charset="2"/>
              <a:buChar char=""/>
            </a:pPr>
            <a:endParaRPr lang="es-PE" dirty="0">
              <a:solidFill>
                <a:schemeClr val="bg1"/>
              </a:solidFill>
            </a:endParaRPr>
          </a:p>
          <a:p>
            <a:pPr marL="285750" indent="-285607">
              <a:buFont typeface="Wingdings 3" panose="05040102010807070707" pitchFamily="18" charset="2"/>
              <a:buChar char=""/>
            </a:pPr>
            <a:endParaRPr lang="es-PE" dirty="0">
              <a:solidFill>
                <a:schemeClr val="bg1"/>
              </a:solidFill>
            </a:endParaRPr>
          </a:p>
          <a:p>
            <a:pPr marL="285750" indent="-285607">
              <a:buFont typeface="Wingdings 3" panose="05040102010807070707" pitchFamily="18" charset="2"/>
              <a:buChar char=""/>
            </a:pPr>
            <a:endParaRPr lang="es-PE" dirty="0">
              <a:solidFill>
                <a:schemeClr val="bg1"/>
              </a:solidFill>
            </a:endParaRPr>
          </a:p>
          <a:p>
            <a:endParaRPr lang="es-CO" dirty="0">
              <a:solidFill>
                <a:schemeClr val="bg1"/>
              </a:solidFill>
            </a:endParaRPr>
          </a:p>
          <a:p>
            <a:pPr marL="285750" indent="-285607">
              <a:buFont typeface="Wingdings 3" panose="05040102010807070707" pitchFamily="18" charset="2"/>
              <a:buChar char=""/>
            </a:pPr>
            <a:endParaRPr lang="es-PE" dirty="0">
              <a:solidFill>
                <a:schemeClr val="bg1"/>
              </a:solidFill>
            </a:endParaRPr>
          </a:p>
          <a:p>
            <a:pPr marL="285750" indent="-285607">
              <a:buFont typeface="Wingdings 3" panose="05040102010807070707" pitchFamily="18" charset="2"/>
              <a:buChar char=""/>
            </a:pPr>
            <a:endParaRPr lang="es-PE" dirty="0">
              <a:solidFill>
                <a:schemeClr val="bg1"/>
              </a:solidFill>
            </a:endParaRPr>
          </a:p>
          <a:p>
            <a:pPr marL="285750" indent="-285607">
              <a:buFont typeface="Wingdings 3" panose="05040102010807070707" pitchFamily="18" charset="2"/>
              <a:buChar char=""/>
            </a:pPr>
            <a:endParaRPr lang="es-PE" dirty="0">
              <a:solidFill>
                <a:schemeClr val="bg1"/>
              </a:solidFill>
            </a:endParaRPr>
          </a:p>
          <a:p>
            <a:pPr marL="285750" indent="-285607">
              <a:buFont typeface="Wingdings 3" panose="05040102010807070707" pitchFamily="18" charset="2"/>
              <a:buChar char=""/>
            </a:pPr>
            <a:endParaRPr lang="es-PE" dirty="0">
              <a:solidFill>
                <a:schemeClr val="bg1"/>
              </a:solidFill>
            </a:endParaRPr>
          </a:p>
          <a:p>
            <a:pPr marL="285750" indent="-285607">
              <a:buFont typeface="Wingdings 3" panose="05040102010807070707" pitchFamily="18" charset="2"/>
              <a:buChar char=""/>
            </a:pPr>
            <a:r>
              <a:rPr lang="es-PE" dirty="0">
                <a:solidFill>
                  <a:schemeClr val="bg1"/>
                </a:solidFill>
              </a:rPr>
              <a:t>El auditor describirá cada cuestión clave de la auditoría en el informe de auditoría excepto cuando: </a:t>
            </a:r>
          </a:p>
          <a:p>
            <a:pPr marL="143"/>
            <a:r>
              <a:rPr lang="es-PE" dirty="0">
                <a:solidFill>
                  <a:schemeClr val="bg1"/>
                </a:solidFill>
              </a:rPr>
              <a:t>     (a) las disposiciones legales o reglamentarias prohíban revelar públicamente la cuestión o </a:t>
            </a:r>
          </a:p>
          <a:p>
            <a:pPr marL="143"/>
            <a:r>
              <a:rPr lang="es-PE" dirty="0">
                <a:solidFill>
                  <a:schemeClr val="bg1"/>
                </a:solidFill>
              </a:rPr>
              <a:t>     (b) en circunstancias extremadamente poco frecuentes, el auditor determine que la cuestión no se debería </a:t>
            </a:r>
          </a:p>
          <a:p>
            <a:pPr marL="143"/>
            <a:r>
              <a:rPr lang="es-PE" dirty="0">
                <a:solidFill>
                  <a:schemeClr val="bg1"/>
                </a:solidFill>
              </a:rPr>
              <a:t>           comunicar en el informe de auditoría porque cabe razonablemente esperar que las consecuencias adversas </a:t>
            </a:r>
          </a:p>
          <a:p>
            <a:pPr marL="143"/>
            <a:r>
              <a:rPr lang="es-PE" dirty="0">
                <a:solidFill>
                  <a:schemeClr val="bg1"/>
                </a:solidFill>
              </a:rPr>
              <a:t>           de hacerlo sobrepasarían los beneficios del interés público que dicha comunicación tendría. Esto no se </a:t>
            </a:r>
          </a:p>
          <a:p>
            <a:pPr marL="143"/>
            <a:r>
              <a:rPr lang="es-PE" dirty="0">
                <a:solidFill>
                  <a:schemeClr val="bg1"/>
                </a:solidFill>
              </a:rPr>
              <a:t>           aplicará si la entidad ha revelado públicamente información sobre la cuestión. </a:t>
            </a:r>
            <a:endParaRPr lang="en-US" dirty="0">
              <a:solidFill>
                <a:schemeClr val="bg1"/>
              </a:solidFill>
            </a:endParaRPr>
          </a:p>
          <a:p>
            <a:endParaRPr lang="en-US" dirty="0"/>
          </a:p>
          <a:p>
            <a:pPr marL="285750" indent="-285607">
              <a:buFont typeface="Wingdings 3" panose="05040102010807070707" pitchFamily="18" charset="2"/>
              <a:buChar char=""/>
            </a:pPr>
            <a:r>
              <a:rPr lang="es-PE" dirty="0">
                <a:solidFill>
                  <a:schemeClr val="bg1"/>
                </a:solidFill>
              </a:rPr>
              <a:t>Si el auditor determina, según los hechos y circunstancias de la entidad y la auditoría, que no hay cuestiones clave de la auditoría que se deben comunicar o que las únicas cuestiones clave de la auditoría son las que se trata en el párrafo siguiente, incluirá una afirmación en ese sentido en la sección “Cuestiones clave de la auditoría” de su dictamen. </a:t>
            </a:r>
          </a:p>
          <a:p>
            <a:pPr marL="285750" indent="-285607">
              <a:buFont typeface="Wingdings 3" panose="05040102010807070707" pitchFamily="18" charset="2"/>
              <a:buChar char=""/>
            </a:pPr>
            <a:endParaRPr lang="es-PE" dirty="0">
              <a:solidFill>
                <a:schemeClr val="bg1"/>
              </a:solidFill>
            </a:endParaRPr>
          </a:p>
          <a:p>
            <a:pPr marL="285750" indent="-285607">
              <a:buFont typeface="Wingdings 3" panose="05040102010807070707" pitchFamily="18" charset="2"/>
              <a:buChar char=""/>
            </a:pPr>
            <a:r>
              <a:rPr lang="es-PE" dirty="0">
                <a:solidFill>
                  <a:schemeClr val="bg1"/>
                </a:solidFill>
              </a:rPr>
              <a:t>Una cuestión que origina una opinión modificada de conformidad con la NIA 705 (Revisada), o una incertidumbre material que genere dudas significativas sobre la capacidad de la entidad para continuar como empresa en marcha de conformidad con la NIA 570 (Revisada), son, por su propia naturaleza, cuestiones clave de la auditoría. Sin embargo, en tales circunstancias, estas cuestiones no se describirán en la sección “Cuestiones clave de la auditoría del informe de auditoría. En cambio, el auditor:</a:t>
            </a:r>
          </a:p>
          <a:p>
            <a:pPr marL="285750" indent="-285607">
              <a:buFont typeface="Wingdings 3" panose="05040102010807070707" pitchFamily="18" charset="2"/>
              <a:buChar char=""/>
            </a:pPr>
            <a:endParaRPr lang="es-PE" dirty="0">
              <a:solidFill>
                <a:schemeClr val="bg1"/>
              </a:solidFill>
            </a:endParaRPr>
          </a:p>
          <a:p>
            <a:pPr marL="143"/>
            <a:r>
              <a:rPr lang="es-PE" dirty="0">
                <a:solidFill>
                  <a:schemeClr val="bg1"/>
                </a:solidFill>
              </a:rPr>
              <a:t>      -  Informará sobre esta cuestión o cuestiones de conformidad con las NIAS aplicables; e</a:t>
            </a:r>
          </a:p>
          <a:p>
            <a:pPr marL="143"/>
            <a:r>
              <a:rPr lang="es-PE" dirty="0">
                <a:solidFill>
                  <a:schemeClr val="bg1"/>
                </a:solidFill>
              </a:rPr>
              <a:t>      - Incluirá en la sección “Cuestiones clave de la auditoría” una referencia a la sección o secciones “Fundamento </a:t>
            </a:r>
          </a:p>
          <a:p>
            <a:pPr marL="143"/>
            <a:r>
              <a:rPr lang="es-PE" dirty="0">
                <a:solidFill>
                  <a:schemeClr val="bg1"/>
                </a:solidFill>
              </a:rPr>
              <a:t>         de la opinión con salvedades” o, en su caso, “Fundamento de la opinión adversa” o a la sección </a:t>
            </a:r>
          </a:p>
          <a:p>
            <a:pPr marL="143"/>
            <a:r>
              <a:rPr lang="es-PE" dirty="0">
                <a:solidFill>
                  <a:schemeClr val="bg1"/>
                </a:solidFill>
              </a:rPr>
              <a:t>         “Incertidumbre material relacionada con empresa en marcha” </a:t>
            </a:r>
          </a:p>
          <a:p>
            <a:pPr marL="285750" indent="-285607">
              <a:buFont typeface="Wingdings 3" panose="05040102010807070707" pitchFamily="18" charset="2"/>
              <a:buChar char=""/>
            </a:pPr>
            <a:endParaRPr lang="es-PE" dirty="0">
              <a:solidFill>
                <a:schemeClr val="bg1"/>
              </a:solidFill>
            </a:endParaRPr>
          </a:p>
          <a:p>
            <a:pPr marL="285750" indent="-285607">
              <a:buFont typeface="Wingdings 3" panose="05040102010807070707" pitchFamily="18" charset="2"/>
              <a:buChar char=""/>
            </a:pPr>
            <a:endParaRPr lang="es-PE" dirty="0">
              <a:solidFill>
                <a:schemeClr val="bg1"/>
              </a:solidFill>
            </a:endParaRPr>
          </a:p>
          <a:p>
            <a:pPr marL="285750" indent="-285607">
              <a:buFont typeface="Wingdings 3" panose="05040102010807070707" pitchFamily="18" charset="2"/>
              <a:buChar char=""/>
            </a:pPr>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353040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65771"/>
            <a:ext cx="10972800" cy="590400"/>
          </a:xfrm>
        </p:spPr>
        <p:txBody>
          <a:bodyPr/>
          <a:lstStyle/>
          <a:p>
            <a:r>
              <a:rPr lang="es-VE" sz="3200" b="1" dirty="0">
                <a:solidFill>
                  <a:prstClr val="white"/>
                </a:solidFill>
              </a:rPr>
              <a:t>Descripción de las Cuestiones Clave de la Auditoría</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13</a:t>
            </a:fld>
            <a:endParaRPr sz="800" dirty="0">
              <a:solidFill>
                <a:prstClr val="white"/>
              </a:solidFill>
              <a:latin typeface="EYInterstate Light"/>
            </a:endParaRPr>
          </a:p>
        </p:txBody>
      </p:sp>
      <p:sp>
        <p:nvSpPr>
          <p:cNvPr id="28" name="Rounded Rectangle 14">
            <a:extLst>
              <a:ext uri="{FF2B5EF4-FFF2-40B4-BE49-F238E27FC236}">
                <a16:creationId xmlns:a16="http://schemas.microsoft.com/office/drawing/2014/main" id="{CDB31E6C-5DAD-4BBE-82E2-32424EF654C2}"/>
              </a:ext>
            </a:extLst>
          </p:cNvPr>
          <p:cNvSpPr/>
          <p:nvPr/>
        </p:nvSpPr>
        <p:spPr>
          <a:xfrm>
            <a:off x="7075855" y="5064501"/>
            <a:ext cx="4292958" cy="868936"/>
          </a:xfrm>
          <a:prstGeom prst="rect">
            <a:avLst/>
          </a:prstGeom>
          <a:noFill/>
          <a:ln w="6350" cap="flat" cmpd="sng" algn="ctr">
            <a:noFill/>
            <a:prstDash val="solid"/>
          </a:ln>
          <a:effectLst/>
        </p:spPr>
        <p:txBody>
          <a:bodyPr lIns="91392" tIns="182785"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609601" y="1059708"/>
            <a:ext cx="10568393" cy="4770671"/>
          </a:xfrm>
          <a:prstGeom prst="rect">
            <a:avLst/>
          </a:prstGeom>
          <a:noFill/>
          <a:ln>
            <a:noFill/>
          </a:ln>
          <a:effectLst/>
        </p:spPr>
        <p:txBody>
          <a:bodyPr anchor="ctr"/>
          <a:lstStyle>
            <a:defPPr>
              <a:defRPr lang="es-CO"/>
            </a:defPPr>
            <a:lvl1pPr lvl="0" eaLnBrk="0" fontAlgn="base" hangingPunct="0">
              <a:spcBef>
                <a:spcPct val="0"/>
              </a:spcBef>
              <a:spcAft>
                <a:spcPct val="0"/>
              </a:spcAft>
              <a:buClr>
                <a:schemeClr val="tx2"/>
              </a:buClr>
              <a:buSzPct val="70000"/>
              <a:defRPr sz="1600" b="0" i="0">
                <a:solidFill>
                  <a:schemeClr val="tx2">
                    <a:lumMod val="75000"/>
                  </a:schemeClr>
                </a:solidFill>
                <a:effectLst/>
                <a:latin typeface="+mj-l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143"/>
            <a:endParaRPr lang="es-PE" sz="1400" dirty="0">
              <a:solidFill>
                <a:schemeClr val="bg1"/>
              </a:solidFill>
            </a:endParaRPr>
          </a:p>
          <a:p>
            <a:pPr marL="143"/>
            <a:r>
              <a:rPr lang="es-PE" sz="1400" dirty="0">
                <a:solidFill>
                  <a:schemeClr val="bg1"/>
                </a:solidFill>
              </a:rPr>
              <a:t>Pautas específicas:</a:t>
            </a:r>
          </a:p>
          <a:p>
            <a:pPr marL="143"/>
            <a:endParaRPr lang="es-PE" sz="1400" dirty="0">
              <a:solidFill>
                <a:schemeClr val="bg1"/>
              </a:solidFill>
            </a:endParaRPr>
          </a:p>
          <a:p>
            <a:pPr marL="285750" indent="-285607">
              <a:buFont typeface="Wingdings 3" panose="05040102010807070707" pitchFamily="18" charset="2"/>
              <a:buChar char=""/>
            </a:pPr>
            <a:r>
              <a:rPr lang="es-PE" sz="1400" dirty="0">
                <a:solidFill>
                  <a:schemeClr val="bg1"/>
                </a:solidFill>
              </a:rPr>
              <a:t>Se utiliza un tiempo verbal apropiado para no dar a entender que el asunto no se ha resuelto adecuadamente al formar nuestra opinión sobre los estados financieros.</a:t>
            </a:r>
          </a:p>
          <a:p>
            <a:pPr marL="143"/>
            <a:endParaRPr lang="es-PE" sz="1400" dirty="0">
              <a:solidFill>
                <a:schemeClr val="bg1"/>
              </a:solidFill>
            </a:endParaRPr>
          </a:p>
          <a:p>
            <a:pPr marL="143"/>
            <a:endParaRPr lang="es-PE" sz="1400" dirty="0">
              <a:solidFill>
                <a:schemeClr val="bg1"/>
              </a:solidFill>
            </a:endParaRPr>
          </a:p>
          <a:p>
            <a:pPr marL="143"/>
            <a:endParaRPr lang="es-PE" sz="1400" dirty="0">
              <a:solidFill>
                <a:schemeClr val="bg1"/>
              </a:solidFill>
            </a:endParaRPr>
          </a:p>
          <a:p>
            <a:pPr marL="143"/>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r>
              <a:rPr lang="es-PE" sz="1400" dirty="0">
                <a:solidFill>
                  <a:schemeClr val="bg1"/>
                </a:solidFill>
              </a:rPr>
              <a:t>Se utiliza un lenguaje objetivo e inequívoco y evitamos los adverbios y adjetivos subjetivos.</a:t>
            </a:r>
          </a:p>
          <a:p>
            <a:pPr marL="143"/>
            <a:endParaRPr lang="es-PE" sz="1400" dirty="0">
              <a:solidFill>
                <a:schemeClr val="bg1"/>
              </a:solidFill>
            </a:endParaRPr>
          </a:p>
          <a:p>
            <a:pPr marL="143"/>
            <a:endParaRPr lang="es-PE" sz="1400" dirty="0">
              <a:solidFill>
                <a:schemeClr val="bg1"/>
              </a:solidFill>
            </a:endParaRPr>
          </a:p>
          <a:p>
            <a:pPr marL="143"/>
            <a:endParaRPr lang="es-PE" sz="1400" dirty="0">
              <a:solidFill>
                <a:schemeClr val="bg1"/>
              </a:solidFill>
            </a:endParaRPr>
          </a:p>
          <a:p>
            <a:pPr marL="143"/>
            <a:endParaRPr lang="es-PE" sz="1400" dirty="0">
              <a:solidFill>
                <a:schemeClr val="bg1"/>
              </a:solidFill>
            </a:endParaRPr>
          </a:p>
          <a:p>
            <a:pPr marL="143"/>
            <a:endParaRPr lang="en-US" sz="1400" dirty="0">
              <a:solidFill>
                <a:schemeClr val="bg1"/>
              </a:solidFill>
            </a:endParaRPr>
          </a:p>
          <a:p>
            <a:endParaRPr lang="en-US" sz="1400" dirty="0">
              <a:solidFill>
                <a:schemeClr val="bg1"/>
              </a:solidFill>
            </a:endParaRPr>
          </a:p>
          <a:p>
            <a:endParaRPr lang="es-PE" sz="1400" dirty="0">
              <a:solidFill>
                <a:schemeClr val="bg1"/>
              </a:solidFill>
            </a:endParaRPr>
          </a:p>
          <a:p>
            <a:endParaRPr lang="es-PE" sz="1400" dirty="0">
              <a:solidFill>
                <a:schemeClr val="bg1"/>
              </a:solidFill>
            </a:endParaRPr>
          </a:p>
          <a:p>
            <a:pPr marL="143"/>
            <a:r>
              <a:rPr lang="es-PE" sz="1400" dirty="0">
                <a:solidFill>
                  <a:schemeClr val="bg1"/>
                </a:solidFill>
              </a:rPr>
              <a:t>     </a:t>
            </a: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r>
              <a:rPr lang="en-US" sz="1400" dirty="0">
                <a:solidFill>
                  <a:schemeClr val="bg1"/>
                </a:solidFill>
              </a:rPr>
              <a:t>	</a:t>
            </a:r>
          </a:p>
        </p:txBody>
      </p:sp>
      <p:graphicFrame>
        <p:nvGraphicFramePr>
          <p:cNvPr id="2" name="Table 3">
            <a:extLst>
              <a:ext uri="{FF2B5EF4-FFF2-40B4-BE49-F238E27FC236}">
                <a16:creationId xmlns:a16="http://schemas.microsoft.com/office/drawing/2014/main" id="{F926A413-DD30-4EAE-9CF2-7AC5990B65DA}"/>
              </a:ext>
            </a:extLst>
          </p:cNvPr>
          <p:cNvGraphicFramePr>
            <a:graphicFrameLocks noGrp="1"/>
          </p:cNvGraphicFramePr>
          <p:nvPr/>
        </p:nvGraphicFramePr>
        <p:xfrm>
          <a:off x="1014006" y="2320345"/>
          <a:ext cx="9673042" cy="584780"/>
        </p:xfrm>
        <a:graphic>
          <a:graphicData uri="http://schemas.openxmlformats.org/drawingml/2006/table">
            <a:tbl>
              <a:tblPr firstRow="1" bandRow="1">
                <a:tableStyleId>{073A0DAA-6AF3-43AB-8588-CEC1D06C72B9}</a:tableStyleId>
              </a:tblPr>
              <a:tblGrid>
                <a:gridCol w="827702">
                  <a:extLst>
                    <a:ext uri="{9D8B030D-6E8A-4147-A177-3AD203B41FA5}">
                      <a16:colId xmlns:a16="http://schemas.microsoft.com/office/drawing/2014/main" val="1298253909"/>
                    </a:ext>
                  </a:extLst>
                </a:gridCol>
                <a:gridCol w="4008819">
                  <a:extLst>
                    <a:ext uri="{9D8B030D-6E8A-4147-A177-3AD203B41FA5}">
                      <a16:colId xmlns:a16="http://schemas.microsoft.com/office/drawing/2014/main" val="3242524508"/>
                    </a:ext>
                  </a:extLst>
                </a:gridCol>
                <a:gridCol w="627440">
                  <a:extLst>
                    <a:ext uri="{9D8B030D-6E8A-4147-A177-3AD203B41FA5}">
                      <a16:colId xmlns:a16="http://schemas.microsoft.com/office/drawing/2014/main" val="1586827494"/>
                    </a:ext>
                  </a:extLst>
                </a:gridCol>
                <a:gridCol w="4209081">
                  <a:extLst>
                    <a:ext uri="{9D8B030D-6E8A-4147-A177-3AD203B41FA5}">
                      <a16:colId xmlns:a16="http://schemas.microsoft.com/office/drawing/2014/main" val="3061621226"/>
                    </a:ext>
                  </a:extLst>
                </a:gridCol>
              </a:tblGrid>
              <a:tr h="584780">
                <a:tc>
                  <a:txBody>
                    <a:bodyPr/>
                    <a:lstStyle/>
                    <a:p>
                      <a:r>
                        <a:rPr lang="es-PE" sz="2800" dirty="0">
                          <a:solidFill>
                            <a:schemeClr val="tx2">
                              <a:lumMod val="75000"/>
                            </a:schemeClr>
                          </a:solidFill>
                          <a:latin typeface="Wingdings 2" panose="05020102010507070707" pitchFamily="18" charset="2"/>
                        </a:rPr>
                        <a:t>P</a:t>
                      </a:r>
                      <a:endParaRPr lang="es-PE" dirty="0">
                        <a:solidFill>
                          <a:schemeClr val="tx2">
                            <a:lumMod val="75000"/>
                          </a:schemeClr>
                        </a:solidFill>
                        <a:latin typeface="Wingdings 2" panose="05020102010507070707" pitchFamily="18" charset="2"/>
                      </a:endParaRPr>
                    </a:p>
                  </a:txBody>
                  <a:tcPr/>
                </a:tc>
                <a:tc>
                  <a:txBody>
                    <a:bodyPr/>
                    <a:lstStyle/>
                    <a:p>
                      <a:r>
                        <a:rPr lang="es-PE" sz="1600" b="0" dirty="0"/>
                        <a:t>Evaluamos…</a:t>
                      </a:r>
                    </a:p>
                  </a:txBody>
                  <a:tcPr/>
                </a:tc>
                <a:tc>
                  <a:txBody>
                    <a:bodyPr/>
                    <a:lstStyle/>
                    <a:p>
                      <a:r>
                        <a:rPr lang="es-PE" sz="2800" b="1" dirty="0">
                          <a:solidFill>
                            <a:srgbClr val="FF0000"/>
                          </a:solidFill>
                        </a:rPr>
                        <a:t>X</a:t>
                      </a:r>
                    </a:p>
                  </a:txBody>
                  <a:tcPr/>
                </a:tc>
                <a:tc>
                  <a:txBody>
                    <a:bodyPr/>
                    <a:lstStyle/>
                    <a:p>
                      <a:r>
                        <a:rPr lang="es-PE" sz="1600" b="0" dirty="0"/>
                        <a:t>Estamos evaluando…</a:t>
                      </a:r>
                    </a:p>
                    <a:p>
                      <a:r>
                        <a:rPr lang="es-PE" sz="1600" b="0" dirty="0"/>
                        <a:t>Evaluaremos..</a:t>
                      </a:r>
                    </a:p>
                  </a:txBody>
                  <a:tcPr/>
                </a:tc>
                <a:extLst>
                  <a:ext uri="{0D108BD9-81ED-4DB2-BD59-A6C34878D82A}">
                    <a16:rowId xmlns:a16="http://schemas.microsoft.com/office/drawing/2014/main" val="2273546842"/>
                  </a:ext>
                </a:extLst>
              </a:tr>
            </a:tbl>
          </a:graphicData>
        </a:graphic>
      </p:graphicFrame>
      <p:graphicFrame>
        <p:nvGraphicFramePr>
          <p:cNvPr id="11" name="Table 3">
            <a:extLst>
              <a:ext uri="{FF2B5EF4-FFF2-40B4-BE49-F238E27FC236}">
                <a16:creationId xmlns:a16="http://schemas.microsoft.com/office/drawing/2014/main" id="{4E9BAF9F-79F9-4713-B1FF-60105706F6D7}"/>
              </a:ext>
            </a:extLst>
          </p:cNvPr>
          <p:cNvGraphicFramePr>
            <a:graphicFrameLocks noGrp="1"/>
          </p:cNvGraphicFramePr>
          <p:nvPr/>
        </p:nvGraphicFramePr>
        <p:xfrm>
          <a:off x="1042580" y="3653845"/>
          <a:ext cx="9644468" cy="2042160"/>
        </p:xfrm>
        <a:graphic>
          <a:graphicData uri="http://schemas.openxmlformats.org/drawingml/2006/table">
            <a:tbl>
              <a:tblPr firstRow="1" bandRow="1">
                <a:tableStyleId>{073A0DAA-6AF3-43AB-8588-CEC1D06C72B9}</a:tableStyleId>
              </a:tblPr>
              <a:tblGrid>
                <a:gridCol w="825257">
                  <a:extLst>
                    <a:ext uri="{9D8B030D-6E8A-4147-A177-3AD203B41FA5}">
                      <a16:colId xmlns:a16="http://schemas.microsoft.com/office/drawing/2014/main" val="1298253909"/>
                    </a:ext>
                  </a:extLst>
                </a:gridCol>
                <a:gridCol w="3996977">
                  <a:extLst>
                    <a:ext uri="{9D8B030D-6E8A-4147-A177-3AD203B41FA5}">
                      <a16:colId xmlns:a16="http://schemas.microsoft.com/office/drawing/2014/main" val="3242524508"/>
                    </a:ext>
                  </a:extLst>
                </a:gridCol>
                <a:gridCol w="625586">
                  <a:extLst>
                    <a:ext uri="{9D8B030D-6E8A-4147-A177-3AD203B41FA5}">
                      <a16:colId xmlns:a16="http://schemas.microsoft.com/office/drawing/2014/main" val="1586827494"/>
                    </a:ext>
                  </a:extLst>
                </a:gridCol>
                <a:gridCol w="4196648">
                  <a:extLst>
                    <a:ext uri="{9D8B030D-6E8A-4147-A177-3AD203B41FA5}">
                      <a16:colId xmlns:a16="http://schemas.microsoft.com/office/drawing/2014/main" val="3061621226"/>
                    </a:ext>
                  </a:extLst>
                </a:gridCol>
              </a:tblGrid>
              <a:tr h="370840">
                <a:tc>
                  <a:txBody>
                    <a:bodyPr/>
                    <a:lstStyle/>
                    <a:p>
                      <a:r>
                        <a:rPr lang="es-PE" sz="2800" dirty="0">
                          <a:solidFill>
                            <a:schemeClr val="tx2">
                              <a:lumMod val="75000"/>
                            </a:schemeClr>
                          </a:solidFill>
                          <a:latin typeface="Wingdings 2" panose="05020102010507070707" pitchFamily="18" charset="2"/>
                        </a:rPr>
                        <a:t>P</a:t>
                      </a:r>
                      <a:endParaRPr lang="es-PE" dirty="0">
                        <a:solidFill>
                          <a:schemeClr val="tx2">
                            <a:lumMod val="75000"/>
                          </a:schemeClr>
                        </a:solidFill>
                        <a:latin typeface="Wingdings 2" panose="05020102010507070707" pitchFamily="18" charset="2"/>
                      </a:endParaRPr>
                    </a:p>
                  </a:txBody>
                  <a:tcPr/>
                </a:tc>
                <a:tc>
                  <a:txBody>
                    <a:bodyPr/>
                    <a:lstStyle/>
                    <a:p>
                      <a:r>
                        <a:rPr lang="es-PE" sz="1600" b="0" dirty="0"/>
                        <a:t>Evaluamos…</a:t>
                      </a:r>
                    </a:p>
                    <a:p>
                      <a:r>
                        <a:rPr lang="es-PE" sz="1600" b="0" dirty="0"/>
                        <a:t>Consideramos…</a:t>
                      </a:r>
                    </a:p>
                    <a:p>
                      <a:endParaRPr lang="es-PE" sz="1600" b="0" dirty="0"/>
                    </a:p>
                    <a:p>
                      <a:r>
                        <a:rPr lang="es-PE" sz="1600" b="0" dirty="0"/>
                        <a:t>Realizamos procedimientos para…</a:t>
                      </a:r>
                    </a:p>
                    <a:p>
                      <a:r>
                        <a:rPr lang="es-PE" sz="1600" b="0" dirty="0"/>
                        <a:t>Realizamos una evaluación de….</a:t>
                      </a:r>
                    </a:p>
                  </a:txBody>
                  <a:tcPr/>
                </a:tc>
                <a:tc>
                  <a:txBody>
                    <a:bodyPr/>
                    <a:lstStyle/>
                    <a:p>
                      <a:r>
                        <a:rPr lang="es-PE" sz="2800" b="1" dirty="0">
                          <a:solidFill>
                            <a:srgbClr val="FF0000"/>
                          </a:solidFill>
                        </a:rPr>
                        <a:t>X</a:t>
                      </a:r>
                    </a:p>
                  </a:txBody>
                  <a:tcPr/>
                </a:tc>
                <a:tc>
                  <a:txBody>
                    <a:bodyPr/>
                    <a:lstStyle/>
                    <a:p>
                      <a:r>
                        <a:rPr lang="es-PE" sz="1600" b="0" dirty="0"/>
                        <a:t>Evaluamos de cerca.... Evaluamos críticamente.... Consideramos cuidadosamente...</a:t>
                      </a:r>
                    </a:p>
                    <a:p>
                      <a:endParaRPr lang="es-PE" sz="1600" b="0" dirty="0"/>
                    </a:p>
                    <a:p>
                      <a:r>
                        <a:rPr lang="es-PE" sz="1600" b="0" dirty="0"/>
                        <a:t>Realizamos procedimientos rigurosos... Realizamos extensas consultas... Realizamos una evaluación en profundidad de...</a:t>
                      </a:r>
                    </a:p>
                  </a:txBody>
                  <a:tcPr/>
                </a:tc>
                <a:extLst>
                  <a:ext uri="{0D108BD9-81ED-4DB2-BD59-A6C34878D82A}">
                    <a16:rowId xmlns:a16="http://schemas.microsoft.com/office/drawing/2014/main" val="2273546842"/>
                  </a:ext>
                </a:extLst>
              </a:tr>
            </a:tbl>
          </a:graphicData>
        </a:graphic>
      </p:graphicFrame>
    </p:spTree>
    <p:extLst>
      <p:ext uri="{BB962C8B-B14F-4D97-AF65-F5344CB8AC3E}">
        <p14:creationId xmlns:p14="http://schemas.microsoft.com/office/powerpoint/2010/main" val="1148157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65771"/>
            <a:ext cx="10972800" cy="590400"/>
          </a:xfrm>
        </p:spPr>
        <p:txBody>
          <a:bodyPr/>
          <a:lstStyle/>
          <a:p>
            <a:r>
              <a:rPr lang="es-VE" sz="3200" b="1" dirty="0">
                <a:solidFill>
                  <a:prstClr val="white"/>
                </a:solidFill>
              </a:rPr>
              <a:t>Descripción de las Cuestiones Clave de la Auditoría</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14</a:t>
            </a:fld>
            <a:endParaRPr sz="800" dirty="0">
              <a:solidFill>
                <a:prstClr val="white"/>
              </a:solidFill>
              <a:latin typeface="EYInterstate Light"/>
            </a:endParaRPr>
          </a:p>
        </p:txBody>
      </p:sp>
      <p:sp>
        <p:nvSpPr>
          <p:cNvPr id="26" name="Rounded Rectangle 15">
            <a:extLst>
              <a:ext uri="{FF2B5EF4-FFF2-40B4-BE49-F238E27FC236}">
                <a16:creationId xmlns:a16="http://schemas.microsoft.com/office/drawing/2014/main" id="{71091DE9-D605-4C0C-B0B8-2A199561422B}"/>
              </a:ext>
            </a:extLst>
          </p:cNvPr>
          <p:cNvSpPr/>
          <p:nvPr/>
        </p:nvSpPr>
        <p:spPr>
          <a:xfrm>
            <a:off x="7073876" y="2107902"/>
            <a:ext cx="4292958" cy="1425944"/>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8" name="Rounded Rectangle 14">
            <a:extLst>
              <a:ext uri="{FF2B5EF4-FFF2-40B4-BE49-F238E27FC236}">
                <a16:creationId xmlns:a16="http://schemas.microsoft.com/office/drawing/2014/main" id="{CDB31E6C-5DAD-4BBE-82E2-32424EF654C2}"/>
              </a:ext>
            </a:extLst>
          </p:cNvPr>
          <p:cNvSpPr/>
          <p:nvPr/>
        </p:nvSpPr>
        <p:spPr>
          <a:xfrm>
            <a:off x="7075855" y="5064501"/>
            <a:ext cx="4292958" cy="868936"/>
          </a:xfrm>
          <a:prstGeom prst="rect">
            <a:avLst/>
          </a:prstGeom>
          <a:noFill/>
          <a:ln w="6350" cap="flat" cmpd="sng" algn="ctr">
            <a:noFill/>
            <a:prstDash val="solid"/>
          </a:ln>
          <a:effectLst/>
        </p:spPr>
        <p:txBody>
          <a:bodyPr lIns="91392" tIns="182785"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609601" y="978908"/>
            <a:ext cx="10568393" cy="4770671"/>
          </a:xfrm>
          <a:prstGeom prst="rect">
            <a:avLst/>
          </a:prstGeom>
          <a:noFill/>
          <a:ln>
            <a:noFill/>
          </a:ln>
          <a:effectLst/>
        </p:spPr>
        <p:txBody>
          <a:bodyPr anchor="ctr"/>
          <a:lstStyle>
            <a:defPPr>
              <a:defRPr lang="es-CO"/>
            </a:defPPr>
            <a:lvl1pPr lvl="0" eaLnBrk="0" fontAlgn="base" hangingPunct="0">
              <a:spcBef>
                <a:spcPct val="0"/>
              </a:spcBef>
              <a:spcAft>
                <a:spcPct val="0"/>
              </a:spcAft>
              <a:buClr>
                <a:schemeClr val="tx2"/>
              </a:buClr>
              <a:buSzPct val="70000"/>
              <a:defRPr sz="1600" b="0" i="0">
                <a:solidFill>
                  <a:schemeClr val="tx2">
                    <a:lumMod val="75000"/>
                  </a:schemeClr>
                </a:solidFill>
                <a:effectLst/>
                <a:latin typeface="+mj-l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r>
              <a:rPr lang="es-PE" sz="1400" dirty="0">
                <a:solidFill>
                  <a:schemeClr val="bg1"/>
                </a:solidFill>
              </a:rPr>
              <a:t>Se evita implicar una responsabilidad dividida por la opinión de auditoría.</a:t>
            </a:r>
          </a:p>
          <a:p>
            <a:pPr marL="143"/>
            <a:endParaRPr lang="es-PE" sz="1400" dirty="0">
              <a:solidFill>
                <a:schemeClr val="bg1"/>
              </a:solidFill>
            </a:endParaRPr>
          </a:p>
          <a:p>
            <a:pPr marL="143"/>
            <a:endParaRPr lang="es-PE" sz="1400" dirty="0">
              <a:solidFill>
                <a:schemeClr val="bg1"/>
              </a:solidFill>
            </a:endParaRPr>
          </a:p>
          <a:p>
            <a:pPr marL="143"/>
            <a:endParaRPr lang="es-PE" sz="1400" dirty="0">
              <a:solidFill>
                <a:schemeClr val="bg1"/>
              </a:solidFill>
            </a:endParaRPr>
          </a:p>
          <a:p>
            <a:pPr marL="143"/>
            <a:endParaRPr lang="es-PE" sz="1400" dirty="0">
              <a:solidFill>
                <a:schemeClr val="bg1"/>
              </a:solidFill>
            </a:endParaRPr>
          </a:p>
          <a:p>
            <a:pPr marL="143"/>
            <a:endParaRPr lang="es-PE" sz="1400" dirty="0">
              <a:solidFill>
                <a:schemeClr val="bg1"/>
              </a:solidFill>
            </a:endParaRPr>
          </a:p>
          <a:p>
            <a:pPr marL="143"/>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endParaRPr lang="es-PE" sz="1400" dirty="0">
              <a:solidFill>
                <a:schemeClr val="bg1"/>
              </a:solidFill>
            </a:endParaRPr>
          </a:p>
          <a:p>
            <a:endParaRPr lang="es-PE" sz="1400" dirty="0">
              <a:solidFill>
                <a:schemeClr val="bg1"/>
              </a:solidFill>
            </a:endParaRPr>
          </a:p>
          <a:p>
            <a:pPr marL="285893"/>
            <a:endParaRPr lang="es-PE"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r>
              <a:rPr lang="en-US" sz="1400" dirty="0">
                <a:solidFill>
                  <a:schemeClr val="bg1"/>
                </a:solidFill>
              </a:rPr>
              <a:t>	</a:t>
            </a:r>
          </a:p>
        </p:txBody>
      </p:sp>
      <p:graphicFrame>
        <p:nvGraphicFramePr>
          <p:cNvPr id="24" name="Table 3">
            <a:extLst>
              <a:ext uri="{FF2B5EF4-FFF2-40B4-BE49-F238E27FC236}">
                <a16:creationId xmlns:a16="http://schemas.microsoft.com/office/drawing/2014/main" id="{A651CA8A-788F-47F9-8A4D-C7163B195740}"/>
              </a:ext>
            </a:extLst>
          </p:cNvPr>
          <p:cNvGraphicFramePr>
            <a:graphicFrameLocks noGrp="1"/>
          </p:cNvGraphicFramePr>
          <p:nvPr/>
        </p:nvGraphicFramePr>
        <p:xfrm>
          <a:off x="1004481" y="1744190"/>
          <a:ext cx="9644468" cy="2042160"/>
        </p:xfrm>
        <a:graphic>
          <a:graphicData uri="http://schemas.openxmlformats.org/drawingml/2006/table">
            <a:tbl>
              <a:tblPr firstRow="1" bandRow="1">
                <a:tableStyleId>{073A0DAA-6AF3-43AB-8588-CEC1D06C72B9}</a:tableStyleId>
              </a:tblPr>
              <a:tblGrid>
                <a:gridCol w="825257">
                  <a:extLst>
                    <a:ext uri="{9D8B030D-6E8A-4147-A177-3AD203B41FA5}">
                      <a16:colId xmlns:a16="http://schemas.microsoft.com/office/drawing/2014/main" val="1298253909"/>
                    </a:ext>
                  </a:extLst>
                </a:gridCol>
                <a:gridCol w="3996977">
                  <a:extLst>
                    <a:ext uri="{9D8B030D-6E8A-4147-A177-3AD203B41FA5}">
                      <a16:colId xmlns:a16="http://schemas.microsoft.com/office/drawing/2014/main" val="3242524508"/>
                    </a:ext>
                  </a:extLst>
                </a:gridCol>
                <a:gridCol w="625586">
                  <a:extLst>
                    <a:ext uri="{9D8B030D-6E8A-4147-A177-3AD203B41FA5}">
                      <a16:colId xmlns:a16="http://schemas.microsoft.com/office/drawing/2014/main" val="1586827494"/>
                    </a:ext>
                  </a:extLst>
                </a:gridCol>
                <a:gridCol w="4196648">
                  <a:extLst>
                    <a:ext uri="{9D8B030D-6E8A-4147-A177-3AD203B41FA5}">
                      <a16:colId xmlns:a16="http://schemas.microsoft.com/office/drawing/2014/main" val="3061621226"/>
                    </a:ext>
                  </a:extLst>
                </a:gridCol>
              </a:tblGrid>
              <a:tr h="1842206">
                <a:tc>
                  <a:txBody>
                    <a:bodyPr/>
                    <a:lstStyle/>
                    <a:p>
                      <a:r>
                        <a:rPr lang="es-PE" sz="2800" dirty="0">
                          <a:solidFill>
                            <a:schemeClr val="tx2">
                              <a:lumMod val="75000"/>
                            </a:schemeClr>
                          </a:solidFill>
                          <a:latin typeface="Wingdings 2" panose="05020102010507070707" pitchFamily="18" charset="2"/>
                        </a:rPr>
                        <a:t>P</a:t>
                      </a:r>
                      <a:endParaRPr lang="es-PE" dirty="0">
                        <a:solidFill>
                          <a:schemeClr val="tx2">
                            <a:lumMod val="75000"/>
                          </a:schemeClr>
                        </a:solidFill>
                        <a:latin typeface="Wingdings 2" panose="05020102010507070707" pitchFamily="18" charset="2"/>
                      </a:endParaRPr>
                    </a:p>
                  </a:txBody>
                  <a:tcPr/>
                </a:tc>
                <a:tc>
                  <a:txBody>
                    <a:bodyPr/>
                    <a:lstStyle/>
                    <a:p>
                      <a:r>
                        <a:rPr lang="es-PE" sz="1600" b="0" dirty="0"/>
                        <a:t>Al referirse al uso de un especialista:</a:t>
                      </a:r>
                    </a:p>
                    <a:p>
                      <a:r>
                        <a:rPr lang="es-PE" sz="1600" b="0" dirty="0"/>
                        <a:t>- Involucramos a / nuestro especialista....</a:t>
                      </a:r>
                    </a:p>
                    <a:p>
                      <a:r>
                        <a:rPr lang="es-PE" sz="1600" b="0" dirty="0"/>
                        <a:t>- Involucramos a un / nuestro especialista para ayudar en...</a:t>
                      </a:r>
                    </a:p>
                    <a:p>
                      <a:r>
                        <a:rPr lang="es-PE" sz="1600" b="0" dirty="0"/>
                        <a:t>- Incluimos a / nuestro especialista en nuestro equipo para...</a:t>
                      </a:r>
                    </a:p>
                    <a:p>
                      <a:r>
                        <a:rPr lang="es-PE" sz="1600" b="0" dirty="0"/>
                        <a:t>- Con el apoyo de un especialista,... o Apoyado por un especialista, nosotros....</a:t>
                      </a:r>
                    </a:p>
                  </a:txBody>
                  <a:tcPr/>
                </a:tc>
                <a:tc>
                  <a:txBody>
                    <a:bodyPr/>
                    <a:lstStyle/>
                    <a:p>
                      <a:r>
                        <a:rPr lang="es-PE" sz="2800" b="1" dirty="0">
                          <a:solidFill>
                            <a:srgbClr val="FF0000"/>
                          </a:solidFill>
                        </a:rPr>
                        <a:t>X</a:t>
                      </a:r>
                    </a:p>
                  </a:txBody>
                  <a:tcPr/>
                </a:tc>
                <a:tc>
                  <a:txBody>
                    <a:bodyPr/>
                    <a:lstStyle/>
                    <a:p>
                      <a:r>
                        <a:rPr lang="es-PE" sz="1600" b="0" dirty="0"/>
                        <a:t>Al referirse al uso de un especialista:</a:t>
                      </a:r>
                    </a:p>
                    <a:p>
                      <a:endParaRPr lang="es-PE" sz="1600" b="0" dirty="0"/>
                    </a:p>
                    <a:p>
                      <a:r>
                        <a:rPr lang="es-PE" sz="1600" b="0" dirty="0"/>
                        <a:t>- Confiamos en el trabajo de un especialista....</a:t>
                      </a:r>
                    </a:p>
                    <a:p>
                      <a:endParaRPr lang="es-PE" sz="1600" b="0" dirty="0"/>
                    </a:p>
                    <a:p>
                      <a:r>
                        <a:rPr lang="es-PE" sz="1600" b="0" dirty="0"/>
                        <a:t>- Utilizamos el trabajo de un especialista...</a:t>
                      </a:r>
                    </a:p>
                    <a:p>
                      <a:endParaRPr lang="es-PE" sz="1600" b="0" dirty="0"/>
                    </a:p>
                  </a:txBody>
                  <a:tcPr/>
                </a:tc>
                <a:extLst>
                  <a:ext uri="{0D108BD9-81ED-4DB2-BD59-A6C34878D82A}">
                    <a16:rowId xmlns:a16="http://schemas.microsoft.com/office/drawing/2014/main" val="2273546842"/>
                  </a:ext>
                </a:extLst>
              </a:tr>
            </a:tbl>
          </a:graphicData>
        </a:graphic>
      </p:graphicFrame>
    </p:spTree>
    <p:extLst>
      <p:ext uri="{BB962C8B-B14F-4D97-AF65-F5344CB8AC3E}">
        <p14:creationId xmlns:p14="http://schemas.microsoft.com/office/powerpoint/2010/main" val="190336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65771"/>
            <a:ext cx="10972800" cy="590400"/>
          </a:xfrm>
        </p:spPr>
        <p:txBody>
          <a:bodyPr/>
          <a:lstStyle/>
          <a:p>
            <a:r>
              <a:rPr lang="es-VE" sz="3200" b="1" dirty="0">
                <a:solidFill>
                  <a:prstClr val="white"/>
                </a:solidFill>
              </a:rPr>
              <a:t>Descripción de las Cuestiones Clave de la Auditoría</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15</a:t>
            </a:fld>
            <a:endParaRPr sz="800" dirty="0">
              <a:solidFill>
                <a:prstClr val="white"/>
              </a:solidFill>
              <a:latin typeface="EYInterstate Light"/>
            </a:endParaRPr>
          </a:p>
        </p:txBody>
      </p:sp>
      <p:sp>
        <p:nvSpPr>
          <p:cNvPr id="26" name="Rounded Rectangle 15">
            <a:extLst>
              <a:ext uri="{FF2B5EF4-FFF2-40B4-BE49-F238E27FC236}">
                <a16:creationId xmlns:a16="http://schemas.microsoft.com/office/drawing/2014/main" id="{71091DE9-D605-4C0C-B0B8-2A199561422B}"/>
              </a:ext>
            </a:extLst>
          </p:cNvPr>
          <p:cNvSpPr/>
          <p:nvPr/>
        </p:nvSpPr>
        <p:spPr>
          <a:xfrm>
            <a:off x="7073876" y="2107902"/>
            <a:ext cx="4292958" cy="1425944"/>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8" name="Rounded Rectangle 14">
            <a:extLst>
              <a:ext uri="{FF2B5EF4-FFF2-40B4-BE49-F238E27FC236}">
                <a16:creationId xmlns:a16="http://schemas.microsoft.com/office/drawing/2014/main" id="{CDB31E6C-5DAD-4BBE-82E2-32424EF654C2}"/>
              </a:ext>
            </a:extLst>
          </p:cNvPr>
          <p:cNvSpPr/>
          <p:nvPr/>
        </p:nvSpPr>
        <p:spPr>
          <a:xfrm>
            <a:off x="7075855" y="5064501"/>
            <a:ext cx="4292958" cy="868936"/>
          </a:xfrm>
          <a:prstGeom prst="rect">
            <a:avLst/>
          </a:prstGeom>
          <a:noFill/>
          <a:ln w="6350" cap="flat" cmpd="sng" algn="ctr">
            <a:noFill/>
            <a:prstDash val="solid"/>
          </a:ln>
          <a:effectLst/>
        </p:spPr>
        <p:txBody>
          <a:bodyPr lIns="91392" tIns="182785"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609601" y="941116"/>
            <a:ext cx="10568393" cy="4770671"/>
          </a:xfrm>
          <a:prstGeom prst="rect">
            <a:avLst/>
          </a:prstGeom>
          <a:noFill/>
          <a:ln>
            <a:noFill/>
          </a:ln>
          <a:effectLst/>
        </p:spPr>
        <p:txBody>
          <a:bodyPr anchor="ctr"/>
          <a:lstStyle>
            <a:defPPr>
              <a:defRPr lang="es-CO"/>
            </a:defPPr>
            <a:lvl1pPr lvl="0" eaLnBrk="0" fontAlgn="base" hangingPunct="0">
              <a:spcBef>
                <a:spcPct val="0"/>
              </a:spcBef>
              <a:spcAft>
                <a:spcPct val="0"/>
              </a:spcAft>
              <a:buClr>
                <a:schemeClr val="tx2"/>
              </a:buClr>
              <a:buSzPct val="70000"/>
              <a:defRPr sz="1600" b="0" i="0">
                <a:solidFill>
                  <a:schemeClr val="tx2">
                    <a:lumMod val="75000"/>
                  </a:schemeClr>
                </a:solidFill>
                <a:effectLst/>
                <a:latin typeface="+mj-l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r>
              <a:rPr lang="es-PE" sz="1400" dirty="0">
                <a:solidFill>
                  <a:schemeClr val="bg1"/>
                </a:solidFill>
              </a:rPr>
              <a:t>No se incluyen declaraciones sobre hallazgos o resultados. No se incluyen conclusiones u otras declaraciones que contengan o impliquen opiniones discretas sobre los elementos de los estados financieros.</a:t>
            </a:r>
          </a:p>
          <a:p>
            <a:pPr marL="143"/>
            <a:endParaRPr lang="es-PE" sz="1400" dirty="0">
              <a:solidFill>
                <a:schemeClr val="bg1"/>
              </a:solidFill>
            </a:endParaRPr>
          </a:p>
          <a:p>
            <a:pPr marL="143"/>
            <a:endParaRPr lang="es-PE" sz="1400" dirty="0">
              <a:solidFill>
                <a:schemeClr val="bg1"/>
              </a:solidFill>
            </a:endParaRPr>
          </a:p>
          <a:p>
            <a:pPr marL="143"/>
            <a:endParaRPr lang="es-PE" sz="1400" dirty="0">
              <a:solidFill>
                <a:schemeClr val="bg1"/>
              </a:solidFill>
            </a:endParaRPr>
          </a:p>
          <a:p>
            <a:pPr marL="143"/>
            <a:endParaRPr lang="es-PE" sz="1400" dirty="0">
              <a:solidFill>
                <a:schemeClr val="bg1"/>
              </a:solidFill>
            </a:endParaRPr>
          </a:p>
          <a:p>
            <a:pPr marL="143"/>
            <a:endParaRPr lang="es-PE" sz="1400" dirty="0">
              <a:solidFill>
                <a:schemeClr val="bg1"/>
              </a:solidFill>
            </a:endParaRPr>
          </a:p>
          <a:p>
            <a:pPr marL="143"/>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endParaRPr lang="es-PE" sz="1400" dirty="0">
              <a:solidFill>
                <a:schemeClr val="bg1"/>
              </a:solidFill>
            </a:endParaRPr>
          </a:p>
          <a:p>
            <a:endParaRPr lang="es-PE" sz="1400" dirty="0">
              <a:solidFill>
                <a:schemeClr val="bg1"/>
              </a:solidFill>
            </a:endParaRPr>
          </a:p>
          <a:p>
            <a:pPr marL="285893"/>
            <a:endParaRPr lang="es-PE"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r>
              <a:rPr lang="en-US" sz="1400" dirty="0">
                <a:solidFill>
                  <a:schemeClr val="bg1"/>
                </a:solidFill>
              </a:rPr>
              <a:t>	</a:t>
            </a:r>
          </a:p>
        </p:txBody>
      </p:sp>
      <p:graphicFrame>
        <p:nvGraphicFramePr>
          <p:cNvPr id="9" name="Table 3">
            <a:extLst>
              <a:ext uri="{FF2B5EF4-FFF2-40B4-BE49-F238E27FC236}">
                <a16:creationId xmlns:a16="http://schemas.microsoft.com/office/drawing/2014/main" id="{E9BF5567-FFA8-4B8B-9AF7-4F51EC0E5070}"/>
              </a:ext>
            </a:extLst>
          </p:cNvPr>
          <p:cNvGraphicFramePr>
            <a:graphicFrameLocks noGrp="1"/>
          </p:cNvGraphicFramePr>
          <p:nvPr/>
        </p:nvGraphicFramePr>
        <p:xfrm>
          <a:off x="1014006" y="1628294"/>
          <a:ext cx="10452781" cy="4785360"/>
        </p:xfrm>
        <a:graphic>
          <a:graphicData uri="http://schemas.openxmlformats.org/drawingml/2006/table">
            <a:tbl>
              <a:tblPr firstRow="1" bandRow="1">
                <a:tableStyleId>{073A0DAA-6AF3-43AB-8588-CEC1D06C72B9}</a:tableStyleId>
              </a:tblPr>
              <a:tblGrid>
                <a:gridCol w="467953">
                  <a:extLst>
                    <a:ext uri="{9D8B030D-6E8A-4147-A177-3AD203B41FA5}">
                      <a16:colId xmlns:a16="http://schemas.microsoft.com/office/drawing/2014/main" val="1298253909"/>
                    </a:ext>
                  </a:extLst>
                </a:gridCol>
                <a:gridCol w="3962400">
                  <a:extLst>
                    <a:ext uri="{9D8B030D-6E8A-4147-A177-3AD203B41FA5}">
                      <a16:colId xmlns:a16="http://schemas.microsoft.com/office/drawing/2014/main" val="3242524508"/>
                    </a:ext>
                  </a:extLst>
                </a:gridCol>
                <a:gridCol w="515007">
                  <a:extLst>
                    <a:ext uri="{9D8B030D-6E8A-4147-A177-3AD203B41FA5}">
                      <a16:colId xmlns:a16="http://schemas.microsoft.com/office/drawing/2014/main" val="1586827494"/>
                    </a:ext>
                  </a:extLst>
                </a:gridCol>
                <a:gridCol w="5507421">
                  <a:extLst>
                    <a:ext uri="{9D8B030D-6E8A-4147-A177-3AD203B41FA5}">
                      <a16:colId xmlns:a16="http://schemas.microsoft.com/office/drawing/2014/main" val="3061621226"/>
                    </a:ext>
                  </a:extLst>
                </a:gridCol>
              </a:tblGrid>
              <a:tr h="1479819">
                <a:tc>
                  <a:txBody>
                    <a:bodyPr/>
                    <a:lstStyle/>
                    <a:p>
                      <a:r>
                        <a:rPr lang="es-PE" sz="2800" dirty="0">
                          <a:solidFill>
                            <a:schemeClr val="tx2">
                              <a:lumMod val="75000"/>
                            </a:schemeClr>
                          </a:solidFill>
                          <a:latin typeface="Wingdings 2" panose="05020102010507070707" pitchFamily="18" charset="2"/>
                        </a:rPr>
                        <a:t>P</a:t>
                      </a:r>
                      <a:endParaRPr lang="es-PE" dirty="0">
                        <a:solidFill>
                          <a:schemeClr val="tx2">
                            <a:lumMod val="75000"/>
                          </a:schemeClr>
                        </a:solidFill>
                        <a:latin typeface="Wingdings 2" panose="05020102010507070707" pitchFamily="18" charset="2"/>
                      </a:endParaRPr>
                    </a:p>
                  </a:txBody>
                  <a:tcPr/>
                </a:tc>
                <a:tc>
                  <a:txBody>
                    <a:bodyPr/>
                    <a:lstStyle/>
                    <a:p>
                      <a:pPr fontAlgn="t"/>
                      <a:r>
                        <a:rPr lang="es-PE" sz="1400" b="0" i="0" kern="1200" dirty="0">
                          <a:solidFill>
                            <a:schemeClr val="lt1"/>
                          </a:solidFill>
                          <a:effectLst/>
                          <a:latin typeface="+mn-lt"/>
                          <a:ea typeface="+mn-ea"/>
                          <a:cs typeface="+mn-cs"/>
                        </a:rPr>
                        <a:t>Se usa verbos que describan las acciones  y naturaleza de los procedimientos realizados: </a:t>
                      </a:r>
                    </a:p>
                    <a:p>
                      <a:pPr fontAlgn="t"/>
                      <a:endParaRPr lang="es-PE" sz="1400" b="0" i="0" kern="1200" dirty="0">
                        <a:solidFill>
                          <a:schemeClr val="lt1"/>
                        </a:solidFill>
                        <a:effectLst/>
                        <a:latin typeface="+mn-lt"/>
                        <a:ea typeface="+mn-ea"/>
                        <a:cs typeface="+mn-cs"/>
                      </a:endParaRPr>
                    </a:p>
                    <a:p>
                      <a:pPr marL="285750" indent="-285750" fontAlgn="t">
                        <a:buFont typeface="Arial" panose="020B0604020202020204" pitchFamily="34" charset="0"/>
                        <a:buChar char="•"/>
                      </a:pPr>
                      <a:r>
                        <a:rPr lang="es-PE" sz="1400" b="0" i="0" kern="1200" dirty="0">
                          <a:solidFill>
                            <a:schemeClr val="lt1"/>
                          </a:solidFill>
                          <a:effectLst/>
                          <a:latin typeface="+mn-lt"/>
                          <a:ea typeface="+mn-ea"/>
                          <a:cs typeface="+mn-cs"/>
                        </a:rPr>
                        <a:t>Consideramos... (por ejemplo, como parte de nuestra evaluación, consideramos [cierta información]; Se consideró la consistencia de XX con XX])</a:t>
                      </a:r>
                    </a:p>
                    <a:p>
                      <a:pPr marL="285750" indent="-285750" fontAlgn="t">
                        <a:buFont typeface="Arial" panose="020B0604020202020204" pitchFamily="34" charset="0"/>
                        <a:buChar char="•"/>
                      </a:pPr>
                      <a:r>
                        <a:rPr lang="es-PE" sz="1400" b="0" i="0" kern="1200" dirty="0">
                          <a:solidFill>
                            <a:schemeClr val="lt1"/>
                          </a:solidFill>
                          <a:effectLst/>
                          <a:latin typeface="+mn-lt"/>
                          <a:ea typeface="+mn-ea"/>
                          <a:cs typeface="+mn-cs"/>
                        </a:rPr>
                        <a:t>Realizamos procedimientos para [evaluar, analizar, etc.]</a:t>
                      </a:r>
                    </a:p>
                    <a:p>
                      <a:pPr marL="285750" indent="-285750" fontAlgn="t">
                        <a:buFont typeface="Arial" panose="020B0604020202020204" pitchFamily="34" charset="0"/>
                        <a:buChar char="•"/>
                      </a:pPr>
                      <a:r>
                        <a:rPr lang="es-PE" sz="1400" b="0" i="0" kern="1200" dirty="0">
                          <a:solidFill>
                            <a:schemeClr val="lt1"/>
                          </a:solidFill>
                          <a:effectLst/>
                          <a:latin typeface="+mn-lt"/>
                          <a:ea typeface="+mn-ea"/>
                          <a:cs typeface="+mn-cs"/>
                        </a:rPr>
                        <a:t>Probamos la integridad y precisión de los datos utilizados en...</a:t>
                      </a:r>
                    </a:p>
                    <a:p>
                      <a:pPr marL="285750" indent="-285750" fontAlgn="t">
                        <a:buFont typeface="Arial" panose="020B0604020202020204" pitchFamily="34" charset="0"/>
                        <a:buChar char="•"/>
                      </a:pPr>
                      <a:r>
                        <a:rPr lang="es-PE" sz="1400" b="0" i="0" kern="1200" dirty="0">
                          <a:solidFill>
                            <a:schemeClr val="lt1"/>
                          </a:solidFill>
                          <a:effectLst/>
                          <a:latin typeface="+mn-lt"/>
                          <a:ea typeface="+mn-ea"/>
                          <a:cs typeface="+mn-cs"/>
                        </a:rPr>
                        <a:t>Preguntamos de.... (o realizamos consultas)</a:t>
                      </a:r>
                    </a:p>
                    <a:p>
                      <a:pPr marL="285750" indent="-285750" fontAlgn="t">
                        <a:buFont typeface="Arial" panose="020B0604020202020204" pitchFamily="34" charset="0"/>
                        <a:buChar char="•"/>
                      </a:pPr>
                      <a:r>
                        <a:rPr lang="es-PE" sz="1400" b="0" i="0" kern="1200" dirty="0">
                          <a:solidFill>
                            <a:schemeClr val="lt1"/>
                          </a:solidFill>
                          <a:effectLst/>
                          <a:latin typeface="+mn-lt"/>
                          <a:ea typeface="+mn-ea"/>
                          <a:cs typeface="+mn-cs"/>
                        </a:rPr>
                        <a:t>Calculamos (o recalculamos)...</a:t>
                      </a:r>
                    </a:p>
                    <a:p>
                      <a:pPr marL="285750" indent="-285750" fontAlgn="t">
                        <a:buFont typeface="Arial" panose="020B0604020202020204" pitchFamily="34" charset="0"/>
                        <a:buChar char="•"/>
                      </a:pPr>
                      <a:r>
                        <a:rPr lang="es-PE" sz="1400" b="0" i="0" kern="1200" dirty="0">
                          <a:solidFill>
                            <a:schemeClr val="lt1"/>
                          </a:solidFill>
                          <a:effectLst/>
                          <a:latin typeface="+mn-lt"/>
                          <a:ea typeface="+mn-ea"/>
                          <a:cs typeface="+mn-cs"/>
                        </a:rPr>
                        <a:t>Inspeccionamos... (El uso de este verbo es apropiado para identificar información o informes revisados como parte de una evaluación o evaluación)</a:t>
                      </a:r>
                    </a:p>
                    <a:p>
                      <a:pPr marL="285750" indent="-285750" fontAlgn="t">
                        <a:buFont typeface="Arial" panose="020B0604020202020204" pitchFamily="34" charset="0"/>
                        <a:buChar char="•"/>
                      </a:pPr>
                      <a:r>
                        <a:rPr lang="es-PE" sz="1400" b="0" i="0" kern="1200" dirty="0">
                          <a:solidFill>
                            <a:schemeClr val="lt1"/>
                          </a:solidFill>
                          <a:effectLst/>
                          <a:latin typeface="+mn-lt"/>
                          <a:ea typeface="+mn-ea"/>
                          <a:cs typeface="+mn-cs"/>
                        </a:rPr>
                        <a:t>Utilizamos... (en relación con herramientas o especialistas/expertos)</a:t>
                      </a:r>
                    </a:p>
                  </a:txBody>
                  <a:tcPr/>
                </a:tc>
                <a:tc>
                  <a:txBody>
                    <a:bodyPr/>
                    <a:lstStyle/>
                    <a:p>
                      <a:r>
                        <a:rPr lang="es-PE" sz="2800" b="1" dirty="0">
                          <a:solidFill>
                            <a:srgbClr val="FF0000"/>
                          </a:solidFill>
                        </a:rPr>
                        <a:t>X</a:t>
                      </a:r>
                    </a:p>
                  </a:txBody>
                  <a:tcPr/>
                </a:tc>
                <a:tc>
                  <a:txBody>
                    <a:bodyPr/>
                    <a:lstStyle/>
                    <a:p>
                      <a:pPr fontAlgn="t"/>
                      <a:r>
                        <a:rPr lang="es-PE" sz="1400" b="0" i="0" kern="1200" dirty="0">
                          <a:solidFill>
                            <a:schemeClr val="lt1"/>
                          </a:solidFill>
                          <a:effectLst/>
                          <a:latin typeface="+mn-lt"/>
                          <a:ea typeface="+mn-ea"/>
                          <a:cs typeface="+mn-cs"/>
                        </a:rPr>
                        <a:t>Se evita los verbos que describen los resultados de los procedimientos realizados:</a:t>
                      </a:r>
                    </a:p>
                    <a:p>
                      <a:pPr marL="285750" indent="-285750" fontAlgn="t">
                        <a:buFont typeface="Arial" panose="020B0604020202020204" pitchFamily="34" charset="0"/>
                        <a:buChar char="•"/>
                      </a:pPr>
                      <a:r>
                        <a:rPr lang="es-PE" sz="1400" b="0" dirty="0">
                          <a:effectLst/>
                        </a:rPr>
                        <a:t>Determinamos....</a:t>
                      </a:r>
                    </a:p>
                    <a:p>
                      <a:pPr marL="285750" indent="-285750" fontAlgn="t">
                        <a:buFont typeface="Arial" panose="020B0604020202020204" pitchFamily="34" charset="0"/>
                        <a:buChar char="•"/>
                      </a:pPr>
                      <a:r>
                        <a:rPr lang="es-PE" sz="1400" b="0" dirty="0">
                          <a:effectLst/>
                        </a:rPr>
                        <a:t>Coincidimos...</a:t>
                      </a:r>
                    </a:p>
                    <a:p>
                      <a:pPr marL="285750" indent="-285750" fontAlgn="t">
                        <a:buFont typeface="Arial" panose="020B0604020202020204" pitchFamily="34" charset="0"/>
                        <a:buChar char="•"/>
                      </a:pPr>
                      <a:r>
                        <a:rPr lang="es-PE" sz="1400" b="0" dirty="0">
                          <a:effectLst/>
                        </a:rPr>
                        <a:t>Verificamos...</a:t>
                      </a:r>
                    </a:p>
                    <a:p>
                      <a:pPr marL="285750" indent="-285750" fontAlgn="t">
                        <a:buFont typeface="Arial" panose="020B0604020202020204" pitchFamily="34" charset="0"/>
                        <a:buChar char="•"/>
                      </a:pPr>
                      <a:r>
                        <a:rPr lang="es-PE" sz="1400" b="0" dirty="0">
                          <a:effectLst/>
                        </a:rPr>
                        <a:t>Estuvimos de acuerdo con... o apoyamos... (la contabilidad o los supuestos de la gerencia para)....</a:t>
                      </a:r>
                    </a:p>
                    <a:p>
                      <a:pPr marL="285750" indent="-285750" fontAlgn="t">
                        <a:buFont typeface="Arial" panose="020B0604020202020204" pitchFamily="34" charset="0"/>
                        <a:buChar char="•"/>
                      </a:pPr>
                      <a:r>
                        <a:rPr lang="es-PE" sz="1400" b="0" dirty="0">
                          <a:effectLst/>
                        </a:rPr>
                        <a:t>Encontramos... estar dentro de un rango aceptable</a:t>
                      </a:r>
                    </a:p>
                    <a:p>
                      <a:pPr marL="285750" indent="-285750" fontAlgn="t">
                        <a:buFont typeface="Arial" panose="020B0604020202020204" pitchFamily="34" charset="0"/>
                        <a:buChar char="•"/>
                      </a:pPr>
                      <a:r>
                        <a:rPr lang="es-PE" sz="1400" b="0" dirty="0">
                          <a:effectLst/>
                        </a:rPr>
                        <a:t>No se encontraron problemas materiales…</a:t>
                      </a:r>
                    </a:p>
                    <a:p>
                      <a:pPr marL="285750" indent="-285750" fontAlgn="t">
                        <a:buFont typeface="Arial" panose="020B0604020202020204" pitchFamily="34" charset="0"/>
                        <a:buChar char="•"/>
                      </a:pPr>
                      <a:r>
                        <a:rPr lang="es-PE" sz="1400" b="0" dirty="0">
                          <a:effectLst/>
                        </a:rPr>
                        <a:t>No observamos excepciones...</a:t>
                      </a:r>
                    </a:p>
                    <a:p>
                      <a:pPr marL="285750" indent="-285750" fontAlgn="t">
                        <a:buFont typeface="Arial" panose="020B0604020202020204" pitchFamily="34" charset="0"/>
                        <a:buChar char="•"/>
                      </a:pPr>
                      <a:r>
                        <a:rPr lang="es-PE" sz="1400" b="0" dirty="0">
                          <a:effectLst/>
                        </a:rPr>
                        <a:t>Determinamos que los datos utilizados en ... fueron completos y precisos.</a:t>
                      </a:r>
                    </a:p>
                    <a:p>
                      <a:pPr fontAlgn="t"/>
                      <a:endParaRPr lang="es-PE" sz="1400" b="0" i="0" kern="1200" dirty="0">
                        <a:solidFill>
                          <a:schemeClr val="lt1"/>
                        </a:solidFill>
                        <a:effectLst/>
                        <a:latin typeface="+mn-lt"/>
                        <a:ea typeface="+mn-ea"/>
                        <a:cs typeface="+mn-cs"/>
                      </a:endParaRPr>
                    </a:p>
                    <a:p>
                      <a:pPr fontAlgn="t"/>
                      <a:r>
                        <a:rPr lang="es-PE" sz="1400" b="0" i="0" kern="1200" dirty="0">
                          <a:solidFill>
                            <a:schemeClr val="lt1"/>
                          </a:solidFill>
                          <a:effectLst/>
                          <a:latin typeface="+mn-lt"/>
                          <a:ea typeface="+mn-ea"/>
                          <a:cs typeface="+mn-cs"/>
                        </a:rPr>
                        <a:t>O que aporten un punto de vista:</a:t>
                      </a:r>
                    </a:p>
                    <a:p>
                      <a:pPr marL="285750" indent="-285750" fontAlgn="t">
                        <a:buFont typeface="Arial" panose="020B0604020202020204" pitchFamily="34" charset="0"/>
                        <a:buChar char="•"/>
                      </a:pPr>
                      <a:r>
                        <a:rPr lang="es-PE" sz="1400" b="0" dirty="0">
                          <a:effectLst/>
                        </a:rPr>
                        <a:t>Creemos...</a:t>
                      </a:r>
                    </a:p>
                    <a:p>
                      <a:pPr marL="285750" indent="-285750" fontAlgn="t">
                        <a:buFont typeface="Arial" panose="020B0604020202020204" pitchFamily="34" charset="0"/>
                        <a:buChar char="•"/>
                      </a:pPr>
                      <a:r>
                        <a:rPr lang="es-PE" sz="1400" b="0" dirty="0">
                          <a:effectLst/>
                        </a:rPr>
                        <a:t>Pensamos...</a:t>
                      </a:r>
                    </a:p>
                    <a:p>
                      <a:pPr fontAlgn="t"/>
                      <a:endParaRPr lang="es-PE" sz="1400" b="0" i="0" kern="1200" dirty="0">
                        <a:solidFill>
                          <a:schemeClr val="lt1"/>
                        </a:solidFill>
                        <a:effectLst/>
                        <a:latin typeface="+mn-lt"/>
                        <a:ea typeface="+mn-ea"/>
                        <a:cs typeface="+mn-cs"/>
                      </a:endParaRPr>
                    </a:p>
                    <a:p>
                      <a:pPr fontAlgn="t"/>
                      <a:r>
                        <a:rPr lang="es-PE" sz="1400" b="0" i="0" kern="1200" dirty="0">
                          <a:solidFill>
                            <a:schemeClr val="lt1"/>
                          </a:solidFill>
                          <a:effectLst/>
                          <a:latin typeface="+mn-lt"/>
                          <a:ea typeface="+mn-ea"/>
                          <a:cs typeface="+mn-cs"/>
                        </a:rPr>
                        <a:t>Evitamos términos que impliquen un nivel de seguridad:</a:t>
                      </a:r>
                    </a:p>
                    <a:p>
                      <a:pPr marL="285750" indent="-285750" fontAlgn="t">
                        <a:buFont typeface="Arial" panose="020B0604020202020204" pitchFamily="34" charset="0"/>
                        <a:buChar char="•"/>
                      </a:pPr>
                      <a:r>
                        <a:rPr lang="es-PE" sz="1400" b="0" dirty="0">
                          <a:effectLst/>
                        </a:rPr>
                        <a:t>En nuestra opinión...</a:t>
                      </a:r>
                    </a:p>
                    <a:p>
                      <a:pPr marL="285750" indent="-285750" fontAlgn="t">
                        <a:buFont typeface="Arial" panose="020B0604020202020204" pitchFamily="34" charset="0"/>
                        <a:buChar char="•"/>
                      </a:pPr>
                      <a:r>
                        <a:rPr lang="es-PE" sz="1400" b="0" dirty="0">
                          <a:effectLst/>
                        </a:rPr>
                        <a:t>Aseguramos que...</a:t>
                      </a:r>
                    </a:p>
                    <a:p>
                      <a:pPr marL="285750" indent="-285750" fontAlgn="t">
                        <a:buFont typeface="Arial" panose="020B0604020202020204" pitchFamily="34" charset="0"/>
                        <a:buChar char="•"/>
                      </a:pPr>
                      <a:r>
                        <a:rPr lang="es-PE" sz="1400" b="0" dirty="0">
                          <a:effectLst/>
                        </a:rPr>
                        <a:t>Obtuvimos seguridad...</a:t>
                      </a:r>
                    </a:p>
                    <a:p>
                      <a:pPr marL="285750" indent="-285750" fontAlgn="t">
                        <a:buFont typeface="Arial" panose="020B0604020202020204" pitchFamily="34" charset="0"/>
                        <a:buChar char="•"/>
                      </a:pPr>
                      <a:r>
                        <a:rPr lang="es-PE" sz="1400" b="0" dirty="0">
                          <a:effectLst/>
                        </a:rPr>
                        <a:t>Obtuvimos la comodidad de que ...</a:t>
                      </a:r>
                    </a:p>
                  </a:txBody>
                  <a:tcPr/>
                </a:tc>
                <a:extLst>
                  <a:ext uri="{0D108BD9-81ED-4DB2-BD59-A6C34878D82A}">
                    <a16:rowId xmlns:a16="http://schemas.microsoft.com/office/drawing/2014/main" val="2273546842"/>
                  </a:ext>
                </a:extLst>
              </a:tr>
            </a:tbl>
          </a:graphicData>
        </a:graphic>
      </p:graphicFrame>
    </p:spTree>
    <p:extLst>
      <p:ext uri="{BB962C8B-B14F-4D97-AF65-F5344CB8AC3E}">
        <p14:creationId xmlns:p14="http://schemas.microsoft.com/office/powerpoint/2010/main" val="3696243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65771"/>
            <a:ext cx="10972800" cy="590400"/>
          </a:xfrm>
        </p:spPr>
        <p:txBody>
          <a:bodyPr/>
          <a:lstStyle/>
          <a:p>
            <a:r>
              <a:rPr lang="es-VE" sz="3200" b="1" dirty="0">
                <a:solidFill>
                  <a:prstClr val="white"/>
                </a:solidFill>
              </a:rPr>
              <a:t>Descripción de las Cuestiones Clave de la Auditoría</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16</a:t>
            </a:fld>
            <a:endParaRPr sz="800" dirty="0">
              <a:solidFill>
                <a:prstClr val="white"/>
              </a:solidFill>
              <a:latin typeface="EYInterstate Light"/>
            </a:endParaRPr>
          </a:p>
        </p:txBody>
      </p:sp>
      <p:sp>
        <p:nvSpPr>
          <p:cNvPr id="26" name="Rounded Rectangle 15">
            <a:extLst>
              <a:ext uri="{FF2B5EF4-FFF2-40B4-BE49-F238E27FC236}">
                <a16:creationId xmlns:a16="http://schemas.microsoft.com/office/drawing/2014/main" id="{71091DE9-D605-4C0C-B0B8-2A199561422B}"/>
              </a:ext>
            </a:extLst>
          </p:cNvPr>
          <p:cNvSpPr/>
          <p:nvPr/>
        </p:nvSpPr>
        <p:spPr>
          <a:xfrm>
            <a:off x="7073876" y="2107902"/>
            <a:ext cx="4292958" cy="1425944"/>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8" name="Rounded Rectangle 14">
            <a:extLst>
              <a:ext uri="{FF2B5EF4-FFF2-40B4-BE49-F238E27FC236}">
                <a16:creationId xmlns:a16="http://schemas.microsoft.com/office/drawing/2014/main" id="{CDB31E6C-5DAD-4BBE-82E2-32424EF654C2}"/>
              </a:ext>
            </a:extLst>
          </p:cNvPr>
          <p:cNvSpPr/>
          <p:nvPr/>
        </p:nvSpPr>
        <p:spPr>
          <a:xfrm>
            <a:off x="7075855" y="5064501"/>
            <a:ext cx="4292958" cy="868936"/>
          </a:xfrm>
          <a:prstGeom prst="rect">
            <a:avLst/>
          </a:prstGeom>
          <a:noFill/>
          <a:ln w="6350" cap="flat" cmpd="sng" algn="ctr">
            <a:noFill/>
            <a:prstDash val="solid"/>
          </a:ln>
          <a:effectLst/>
        </p:spPr>
        <p:txBody>
          <a:bodyPr lIns="91392" tIns="182785"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609601" y="926358"/>
            <a:ext cx="10568393" cy="4770671"/>
          </a:xfrm>
          <a:prstGeom prst="rect">
            <a:avLst/>
          </a:prstGeom>
          <a:noFill/>
          <a:ln>
            <a:noFill/>
          </a:ln>
          <a:effectLst/>
        </p:spPr>
        <p:txBody>
          <a:bodyPr anchor="ctr"/>
          <a:lstStyle>
            <a:defPPr>
              <a:defRPr lang="es-CO"/>
            </a:defPPr>
            <a:lvl1pPr lvl="0" eaLnBrk="0" fontAlgn="base" hangingPunct="0">
              <a:spcBef>
                <a:spcPct val="0"/>
              </a:spcBef>
              <a:spcAft>
                <a:spcPct val="0"/>
              </a:spcAft>
              <a:buClr>
                <a:schemeClr val="tx2"/>
              </a:buClr>
              <a:buSzPct val="70000"/>
              <a:defRPr sz="1600" b="0" i="0">
                <a:solidFill>
                  <a:schemeClr val="tx2">
                    <a:lumMod val="75000"/>
                  </a:schemeClr>
                </a:solidFill>
                <a:effectLst/>
                <a:latin typeface="+mj-l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marL="285750" indent="-285607">
              <a:buFont typeface="Wingdings 3" panose="05040102010807070707" pitchFamily="18" charset="2"/>
              <a:buChar char=""/>
            </a:pPr>
            <a:r>
              <a:rPr lang="es-PE" sz="1400" dirty="0">
                <a:solidFill>
                  <a:schemeClr val="bg1"/>
                </a:solidFill>
              </a:rPr>
              <a:t>Otras directrices específicas a considerar</a:t>
            </a:r>
          </a:p>
          <a:p>
            <a:pPr marL="143"/>
            <a:endParaRPr lang="es-PE" sz="1400" dirty="0">
              <a:solidFill>
                <a:schemeClr val="bg1"/>
              </a:solidFill>
            </a:endParaRPr>
          </a:p>
          <a:p>
            <a:pPr marL="143"/>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endParaRPr lang="es-PE" sz="1400" dirty="0">
              <a:solidFill>
                <a:schemeClr val="bg1"/>
              </a:solidFill>
            </a:endParaRPr>
          </a:p>
          <a:p>
            <a:endParaRPr lang="es-PE" sz="1400" dirty="0">
              <a:solidFill>
                <a:schemeClr val="bg1"/>
              </a:solidFill>
            </a:endParaRPr>
          </a:p>
          <a:p>
            <a:pPr marL="285893"/>
            <a:endParaRPr lang="es-PE"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r>
              <a:rPr lang="en-US" sz="1400" dirty="0">
                <a:solidFill>
                  <a:schemeClr val="bg1"/>
                </a:solidFill>
              </a:rPr>
              <a:t>	</a:t>
            </a:r>
          </a:p>
        </p:txBody>
      </p:sp>
      <p:graphicFrame>
        <p:nvGraphicFramePr>
          <p:cNvPr id="3" name="Table 3">
            <a:extLst>
              <a:ext uri="{FF2B5EF4-FFF2-40B4-BE49-F238E27FC236}">
                <a16:creationId xmlns:a16="http://schemas.microsoft.com/office/drawing/2014/main" id="{1E03C272-5DF8-476F-A35F-ADF78093695F}"/>
              </a:ext>
            </a:extLst>
          </p:cNvPr>
          <p:cNvGraphicFramePr>
            <a:graphicFrameLocks noGrp="1"/>
          </p:cNvGraphicFramePr>
          <p:nvPr/>
        </p:nvGraphicFramePr>
        <p:xfrm>
          <a:off x="710134" y="1544847"/>
          <a:ext cx="10568393" cy="3505200"/>
        </p:xfrm>
        <a:graphic>
          <a:graphicData uri="http://schemas.openxmlformats.org/drawingml/2006/table">
            <a:tbl>
              <a:tblPr firstRow="1" bandRow="1">
                <a:tableStyleId>{073A0DAA-6AF3-43AB-8588-CEC1D06C72B9}</a:tableStyleId>
              </a:tblPr>
              <a:tblGrid>
                <a:gridCol w="1499666">
                  <a:extLst>
                    <a:ext uri="{9D8B030D-6E8A-4147-A177-3AD203B41FA5}">
                      <a16:colId xmlns:a16="http://schemas.microsoft.com/office/drawing/2014/main" val="778868206"/>
                    </a:ext>
                  </a:extLst>
                </a:gridCol>
                <a:gridCol w="9068727">
                  <a:extLst>
                    <a:ext uri="{9D8B030D-6E8A-4147-A177-3AD203B41FA5}">
                      <a16:colId xmlns:a16="http://schemas.microsoft.com/office/drawing/2014/main" val="631997750"/>
                    </a:ext>
                  </a:extLst>
                </a:gridCol>
              </a:tblGrid>
              <a:tr h="1646027">
                <a:tc>
                  <a:txBody>
                    <a:bodyPr/>
                    <a:lstStyle/>
                    <a:p>
                      <a:r>
                        <a:rPr lang="es-PE" sz="1400" b="0" dirty="0"/>
                        <a:t>Uso de "razonable" y "apropiado"</a:t>
                      </a:r>
                    </a:p>
                  </a:txBody>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sz="2800" b="1" dirty="0">
                          <a:solidFill>
                            <a:schemeClr val="tx2">
                              <a:lumMod val="75000"/>
                            </a:schemeClr>
                          </a:solidFill>
                          <a:latin typeface="Wingdings 2" panose="05020102010507070707" pitchFamily="18" charset="2"/>
                        </a:rPr>
                        <a:t>P</a:t>
                      </a:r>
                      <a:r>
                        <a:rPr lang="es-PE" sz="1400" b="0" dirty="0">
                          <a:solidFill>
                            <a:schemeClr val="tx2">
                              <a:lumMod val="75000"/>
                            </a:schemeClr>
                          </a:solidFill>
                          <a:latin typeface="Wingdings 2" panose="05020102010507070707" pitchFamily="18" charset="2"/>
                        </a:rPr>
                        <a:t> </a:t>
                      </a:r>
                      <a:r>
                        <a:rPr lang="es-PE" sz="1400" b="0" dirty="0"/>
                        <a:t>Al describir nuestra respuesta de auditoría a los asuntos identificados como KAM, explicamos los procedimientos realizados para evaluar los supuestos, juicios, montos u otros elementos de la administración. Por ejemplo, podemos afirmar:</a:t>
                      </a:r>
                    </a:p>
                    <a:p>
                      <a:pPr marL="0" marR="0" lvl="0" indent="0" algn="l" defTabSz="913943" rtl="0" eaLnBrk="1" fontAlgn="auto" latinLnBrk="0" hangingPunct="1">
                        <a:lnSpc>
                          <a:spcPct val="100000"/>
                        </a:lnSpc>
                        <a:spcBef>
                          <a:spcPts val="0"/>
                        </a:spcBef>
                        <a:spcAft>
                          <a:spcPts val="0"/>
                        </a:spcAft>
                        <a:buClrTx/>
                        <a:buSzTx/>
                        <a:buFontTx/>
                        <a:buNone/>
                        <a:tabLst/>
                        <a:defRPr/>
                      </a:pPr>
                      <a:endParaRPr lang="es-PE" sz="1400" b="0" dirty="0"/>
                    </a:p>
                    <a:p>
                      <a:r>
                        <a:rPr lang="es-PE" sz="1400" b="0" dirty="0"/>
                        <a:t>"Evaluamos los supuestos de la gerencia comparando X..." o</a:t>
                      </a:r>
                    </a:p>
                    <a:p>
                      <a:r>
                        <a:rPr lang="es-PE" sz="1400" b="0" dirty="0"/>
                        <a:t>"Evaluamos la razonabilidad [o idoneidad] de los supuestos de la gerencia analizando X"</a:t>
                      </a:r>
                    </a:p>
                    <a:p>
                      <a:endParaRPr lang="es-PE" sz="1400" b="0" dirty="0"/>
                    </a:p>
                    <a:p>
                      <a:r>
                        <a:rPr lang="es-PE" sz="2800" b="0" dirty="0">
                          <a:solidFill>
                            <a:srgbClr val="FF0000"/>
                          </a:solidFill>
                        </a:rPr>
                        <a:t>X</a:t>
                      </a:r>
                      <a:r>
                        <a:rPr lang="es-PE" sz="1400" b="0" dirty="0">
                          <a:solidFill>
                            <a:srgbClr val="FF0000"/>
                          </a:solidFill>
                        </a:rPr>
                        <a:t> </a:t>
                      </a:r>
                      <a:r>
                        <a:rPr lang="es-PE" sz="1400" b="0" dirty="0"/>
                        <a:t>EVITAMOS simplemente afirmar que evaluamos la razonabilidad o idoneidad de los supuestos, juicios, montos u otros elementos de la gerencia sin describir también los procedimientos que realizamos para realizar dichas evaluaciones. Sin esta información adicional, nuestra descripción sería demasiado subjetiva y poco informativa.</a:t>
                      </a:r>
                    </a:p>
                    <a:p>
                      <a:endParaRPr lang="es-PE" sz="1400" b="0" dirty="0"/>
                    </a:p>
                    <a:p>
                      <a:r>
                        <a:rPr lang="es-PE" sz="1400" b="0" dirty="0"/>
                        <a:t>Además, no utilizamos los términos "razonable" o "apropiado" ni sus variaciones en forma de constatación o conclusión. Por ejemplo, no declaramos que "determinamos que las suposiciones eran razonables".</a:t>
                      </a:r>
                    </a:p>
                  </a:txBody>
                  <a:tcPr/>
                </a:tc>
                <a:extLst>
                  <a:ext uri="{0D108BD9-81ED-4DB2-BD59-A6C34878D82A}">
                    <a16:rowId xmlns:a16="http://schemas.microsoft.com/office/drawing/2014/main" val="2939439495"/>
                  </a:ext>
                </a:extLst>
              </a:tr>
            </a:tbl>
          </a:graphicData>
        </a:graphic>
      </p:graphicFrame>
    </p:spTree>
    <p:extLst>
      <p:ext uri="{BB962C8B-B14F-4D97-AF65-F5344CB8AC3E}">
        <p14:creationId xmlns:p14="http://schemas.microsoft.com/office/powerpoint/2010/main" val="381333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65771"/>
            <a:ext cx="10972800" cy="590400"/>
          </a:xfrm>
        </p:spPr>
        <p:txBody>
          <a:bodyPr/>
          <a:lstStyle/>
          <a:p>
            <a:r>
              <a:rPr lang="es-VE" sz="3200" b="1" dirty="0">
                <a:solidFill>
                  <a:prstClr val="white"/>
                </a:solidFill>
              </a:rPr>
              <a:t>Descripción de las Cuestiones Clave de la Auditoría</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17</a:t>
            </a:fld>
            <a:endParaRPr sz="800" dirty="0">
              <a:solidFill>
                <a:prstClr val="white"/>
              </a:solidFill>
              <a:latin typeface="EYInterstate Light"/>
            </a:endParaRPr>
          </a:p>
        </p:txBody>
      </p:sp>
      <p:sp>
        <p:nvSpPr>
          <p:cNvPr id="26" name="Rounded Rectangle 15">
            <a:extLst>
              <a:ext uri="{FF2B5EF4-FFF2-40B4-BE49-F238E27FC236}">
                <a16:creationId xmlns:a16="http://schemas.microsoft.com/office/drawing/2014/main" id="{71091DE9-D605-4C0C-B0B8-2A199561422B}"/>
              </a:ext>
            </a:extLst>
          </p:cNvPr>
          <p:cNvSpPr/>
          <p:nvPr/>
        </p:nvSpPr>
        <p:spPr>
          <a:xfrm>
            <a:off x="7073876" y="2107902"/>
            <a:ext cx="4292958" cy="1425944"/>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8" name="Rounded Rectangle 14">
            <a:extLst>
              <a:ext uri="{FF2B5EF4-FFF2-40B4-BE49-F238E27FC236}">
                <a16:creationId xmlns:a16="http://schemas.microsoft.com/office/drawing/2014/main" id="{CDB31E6C-5DAD-4BBE-82E2-32424EF654C2}"/>
              </a:ext>
            </a:extLst>
          </p:cNvPr>
          <p:cNvSpPr/>
          <p:nvPr/>
        </p:nvSpPr>
        <p:spPr>
          <a:xfrm>
            <a:off x="7075855" y="5064501"/>
            <a:ext cx="4292958" cy="868936"/>
          </a:xfrm>
          <a:prstGeom prst="rect">
            <a:avLst/>
          </a:prstGeom>
          <a:noFill/>
          <a:ln w="6350" cap="flat" cmpd="sng" algn="ctr">
            <a:noFill/>
            <a:prstDash val="solid"/>
          </a:ln>
          <a:effectLst/>
        </p:spPr>
        <p:txBody>
          <a:bodyPr lIns="91392" tIns="182785"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609601" y="924563"/>
            <a:ext cx="10568393" cy="4770671"/>
          </a:xfrm>
          <a:prstGeom prst="rect">
            <a:avLst/>
          </a:prstGeom>
          <a:noFill/>
          <a:ln>
            <a:noFill/>
          </a:ln>
          <a:effectLst/>
        </p:spPr>
        <p:txBody>
          <a:bodyPr anchor="ctr"/>
          <a:lstStyle>
            <a:defPPr>
              <a:defRPr lang="es-CO"/>
            </a:defPPr>
            <a:lvl1pPr lvl="0" eaLnBrk="0" fontAlgn="base" hangingPunct="0">
              <a:spcBef>
                <a:spcPct val="0"/>
              </a:spcBef>
              <a:spcAft>
                <a:spcPct val="0"/>
              </a:spcAft>
              <a:buClr>
                <a:schemeClr val="tx2"/>
              </a:buClr>
              <a:buSzPct val="70000"/>
              <a:defRPr sz="1600" b="0" i="0">
                <a:solidFill>
                  <a:schemeClr val="tx2">
                    <a:lumMod val="75000"/>
                  </a:schemeClr>
                </a:solidFill>
                <a:effectLst/>
                <a:latin typeface="+mj-l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marL="143"/>
            <a:endParaRPr lang="es-PE" sz="1400" dirty="0">
              <a:solidFill>
                <a:schemeClr val="bg1"/>
              </a:solidFill>
            </a:endParaRPr>
          </a:p>
          <a:p>
            <a:pPr marL="143"/>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endParaRPr lang="es-PE" sz="1400" dirty="0">
              <a:solidFill>
                <a:schemeClr val="bg1"/>
              </a:solidFill>
            </a:endParaRPr>
          </a:p>
          <a:p>
            <a:endParaRPr lang="es-PE" sz="1400" dirty="0">
              <a:solidFill>
                <a:schemeClr val="bg1"/>
              </a:solidFill>
            </a:endParaRPr>
          </a:p>
          <a:p>
            <a:pPr marL="285893"/>
            <a:endParaRPr lang="es-PE"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r>
              <a:rPr lang="en-US" sz="1400" dirty="0">
                <a:solidFill>
                  <a:schemeClr val="bg1"/>
                </a:solidFill>
              </a:rPr>
              <a:t>	</a:t>
            </a:r>
          </a:p>
        </p:txBody>
      </p:sp>
      <p:graphicFrame>
        <p:nvGraphicFramePr>
          <p:cNvPr id="3" name="Table 3">
            <a:extLst>
              <a:ext uri="{FF2B5EF4-FFF2-40B4-BE49-F238E27FC236}">
                <a16:creationId xmlns:a16="http://schemas.microsoft.com/office/drawing/2014/main" id="{1E03C272-5DF8-476F-A35F-ADF78093695F}"/>
              </a:ext>
            </a:extLst>
          </p:cNvPr>
          <p:cNvGraphicFramePr>
            <a:graphicFrameLocks noGrp="1"/>
          </p:cNvGraphicFramePr>
          <p:nvPr/>
        </p:nvGraphicFramePr>
        <p:xfrm>
          <a:off x="713448" y="1154322"/>
          <a:ext cx="10568393" cy="2011680"/>
        </p:xfrm>
        <a:graphic>
          <a:graphicData uri="http://schemas.openxmlformats.org/drawingml/2006/table">
            <a:tbl>
              <a:tblPr firstRow="1" bandRow="1">
                <a:tableStyleId>{073A0DAA-6AF3-43AB-8588-CEC1D06C72B9}</a:tableStyleId>
              </a:tblPr>
              <a:tblGrid>
                <a:gridCol w="1499666">
                  <a:extLst>
                    <a:ext uri="{9D8B030D-6E8A-4147-A177-3AD203B41FA5}">
                      <a16:colId xmlns:a16="http://schemas.microsoft.com/office/drawing/2014/main" val="778868206"/>
                    </a:ext>
                  </a:extLst>
                </a:gridCol>
                <a:gridCol w="9068727">
                  <a:extLst>
                    <a:ext uri="{9D8B030D-6E8A-4147-A177-3AD203B41FA5}">
                      <a16:colId xmlns:a16="http://schemas.microsoft.com/office/drawing/2014/main" val="631997750"/>
                    </a:ext>
                  </a:extLst>
                </a:gridCol>
              </a:tblGrid>
              <a:tr h="1646027">
                <a:tc>
                  <a:txBody>
                    <a:bodyPr/>
                    <a:lstStyle/>
                    <a:p>
                      <a:r>
                        <a:rPr lang="es-PE" sz="1400" b="0" dirty="0"/>
                        <a:t>Frases comunes que pueden ser útiles para explicar cómo se abordan las estimaciones</a:t>
                      </a:r>
                    </a:p>
                  </a:txBody>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sz="2800" b="1" dirty="0">
                          <a:solidFill>
                            <a:schemeClr val="tx2">
                              <a:lumMod val="75000"/>
                            </a:schemeClr>
                          </a:solidFill>
                          <a:latin typeface="Wingdings 2" panose="05020102010507070707" pitchFamily="18" charset="2"/>
                        </a:rPr>
                        <a:t>P</a:t>
                      </a:r>
                      <a:r>
                        <a:rPr lang="es-PE" sz="1400" b="0" dirty="0">
                          <a:solidFill>
                            <a:schemeClr val="tx2">
                              <a:lumMod val="75000"/>
                            </a:schemeClr>
                          </a:solidFill>
                          <a:latin typeface="Wingdings 2" panose="05020102010507070707" pitchFamily="18" charset="2"/>
                        </a:rPr>
                        <a:t> </a:t>
                      </a:r>
                      <a:r>
                        <a:rPr lang="es-PE" sz="1400" b="0" dirty="0"/>
                        <a:t>Las frases comunes que pueden ser útiles incluyen:</a:t>
                      </a:r>
                    </a:p>
                    <a:p>
                      <a:pPr marL="0" marR="0" lvl="0" indent="0" algn="l" defTabSz="913943" rtl="0" eaLnBrk="1" fontAlgn="auto" latinLnBrk="0" hangingPunct="1">
                        <a:lnSpc>
                          <a:spcPct val="100000"/>
                        </a:lnSpc>
                        <a:spcBef>
                          <a:spcPts val="0"/>
                        </a:spcBef>
                        <a:spcAft>
                          <a:spcPts val="0"/>
                        </a:spcAft>
                        <a:buClrTx/>
                        <a:buSzTx/>
                        <a:buFontTx/>
                        <a:buNone/>
                        <a:tabLst/>
                        <a:defRPr/>
                      </a:pPr>
                      <a:r>
                        <a:rPr lang="es-PE" sz="1400" b="0" dirty="0"/>
                        <a:t>"Calculamos de forma independiente un rango ...“ </a:t>
                      </a:r>
                    </a:p>
                    <a:p>
                      <a:pPr marL="0" marR="0" lvl="0" indent="0" algn="l" defTabSz="913943" rtl="0" eaLnBrk="1" fontAlgn="auto" latinLnBrk="0" hangingPunct="1">
                        <a:lnSpc>
                          <a:spcPct val="100000"/>
                        </a:lnSpc>
                        <a:spcBef>
                          <a:spcPts val="0"/>
                        </a:spcBef>
                        <a:spcAft>
                          <a:spcPts val="0"/>
                        </a:spcAft>
                        <a:buClrTx/>
                        <a:buSzTx/>
                        <a:buFontTx/>
                        <a:buNone/>
                        <a:tabLst/>
                        <a:defRPr/>
                      </a:pPr>
                      <a:r>
                        <a:rPr lang="es-PE" sz="1400" b="0" dirty="0"/>
                        <a:t>"Nuestro análisis consideró la suposición de la gerencia de ...“</a:t>
                      </a:r>
                    </a:p>
                    <a:p>
                      <a:pPr marL="0" marR="0" lvl="0" indent="0" algn="l" defTabSz="913943" rtl="0" eaLnBrk="1" fontAlgn="auto" latinLnBrk="0" hangingPunct="1">
                        <a:lnSpc>
                          <a:spcPct val="100000"/>
                        </a:lnSpc>
                        <a:spcBef>
                          <a:spcPts val="0"/>
                        </a:spcBef>
                        <a:spcAft>
                          <a:spcPts val="0"/>
                        </a:spcAft>
                        <a:buClrTx/>
                        <a:buSzTx/>
                        <a:buFontTx/>
                        <a:buNone/>
                        <a:tabLst/>
                        <a:defRPr/>
                      </a:pPr>
                      <a:r>
                        <a:rPr lang="es-PE" sz="1400" b="0" dirty="0"/>
                        <a:t>"Comparamos las entradas con datos internos y externos...“</a:t>
                      </a:r>
                    </a:p>
                    <a:p>
                      <a:pPr marL="0" marR="0" lvl="0" indent="0" algn="l" defTabSz="913943" rtl="0" eaLnBrk="1" fontAlgn="auto" latinLnBrk="0" hangingPunct="1">
                        <a:lnSpc>
                          <a:spcPct val="100000"/>
                        </a:lnSpc>
                        <a:spcBef>
                          <a:spcPts val="0"/>
                        </a:spcBef>
                        <a:spcAft>
                          <a:spcPts val="0"/>
                        </a:spcAft>
                        <a:buClrTx/>
                        <a:buSzTx/>
                        <a:buFontTx/>
                        <a:buNone/>
                        <a:tabLst/>
                        <a:defRPr/>
                      </a:pPr>
                      <a:r>
                        <a:rPr lang="es-PE" sz="1400" b="0" dirty="0"/>
                        <a:t>"Evaluamos la sensibilidad del modelo"</a:t>
                      </a:r>
                    </a:p>
                    <a:p>
                      <a:pPr marL="0" marR="0" lvl="0" indent="0" algn="l" defTabSz="913943" rtl="0" eaLnBrk="1" fontAlgn="auto" latinLnBrk="0" hangingPunct="1">
                        <a:lnSpc>
                          <a:spcPct val="100000"/>
                        </a:lnSpc>
                        <a:spcBef>
                          <a:spcPts val="0"/>
                        </a:spcBef>
                        <a:spcAft>
                          <a:spcPts val="0"/>
                        </a:spcAft>
                        <a:buClrTx/>
                        <a:buSzTx/>
                        <a:buFontTx/>
                        <a:buNone/>
                        <a:tabLst/>
                        <a:defRPr/>
                      </a:pPr>
                      <a:r>
                        <a:rPr lang="es-PE" sz="1400" b="0" dirty="0"/>
                        <a:t>"Comparamos las previsiones con los planes de negocios y las previsiones anteriores con los resultados reales para evaluar ,,,“</a:t>
                      </a:r>
                    </a:p>
                    <a:p>
                      <a:pPr marL="0" marR="0" lvl="0" indent="0" algn="l" defTabSz="913943" rtl="0" eaLnBrk="1" fontAlgn="auto" latinLnBrk="0" hangingPunct="1">
                        <a:lnSpc>
                          <a:spcPct val="100000"/>
                        </a:lnSpc>
                        <a:spcBef>
                          <a:spcPts val="0"/>
                        </a:spcBef>
                        <a:spcAft>
                          <a:spcPts val="0"/>
                        </a:spcAft>
                        <a:buClrTx/>
                        <a:buSzTx/>
                        <a:buFontTx/>
                        <a:buNone/>
                        <a:tabLst/>
                        <a:defRPr/>
                      </a:pPr>
                      <a:r>
                        <a:rPr lang="es-PE" sz="1400" b="0" dirty="0"/>
                        <a:t>"Involucramos a especialistas en valoración para ayudar a evaluar los supuestos y metodologías clave ...“</a:t>
                      </a:r>
                    </a:p>
                  </a:txBody>
                  <a:tcPr/>
                </a:tc>
                <a:extLst>
                  <a:ext uri="{0D108BD9-81ED-4DB2-BD59-A6C34878D82A}">
                    <a16:rowId xmlns:a16="http://schemas.microsoft.com/office/drawing/2014/main" val="2939439495"/>
                  </a:ext>
                </a:extLst>
              </a:tr>
            </a:tbl>
          </a:graphicData>
        </a:graphic>
      </p:graphicFrame>
      <p:graphicFrame>
        <p:nvGraphicFramePr>
          <p:cNvPr id="10" name="Table 3">
            <a:extLst>
              <a:ext uri="{FF2B5EF4-FFF2-40B4-BE49-F238E27FC236}">
                <a16:creationId xmlns:a16="http://schemas.microsoft.com/office/drawing/2014/main" id="{36CA0A8A-02E0-42F3-A753-F48C98072A09}"/>
              </a:ext>
            </a:extLst>
          </p:cNvPr>
          <p:cNvGraphicFramePr>
            <a:graphicFrameLocks noGrp="1"/>
          </p:cNvGraphicFramePr>
          <p:nvPr/>
        </p:nvGraphicFramePr>
        <p:xfrm>
          <a:off x="713448" y="3448684"/>
          <a:ext cx="10568393" cy="2865120"/>
        </p:xfrm>
        <a:graphic>
          <a:graphicData uri="http://schemas.openxmlformats.org/drawingml/2006/table">
            <a:tbl>
              <a:tblPr firstRow="1" bandRow="1">
                <a:tableStyleId>{073A0DAA-6AF3-43AB-8588-CEC1D06C72B9}</a:tableStyleId>
              </a:tblPr>
              <a:tblGrid>
                <a:gridCol w="1499666">
                  <a:extLst>
                    <a:ext uri="{9D8B030D-6E8A-4147-A177-3AD203B41FA5}">
                      <a16:colId xmlns:a16="http://schemas.microsoft.com/office/drawing/2014/main" val="778868206"/>
                    </a:ext>
                  </a:extLst>
                </a:gridCol>
                <a:gridCol w="9068727">
                  <a:extLst>
                    <a:ext uri="{9D8B030D-6E8A-4147-A177-3AD203B41FA5}">
                      <a16:colId xmlns:a16="http://schemas.microsoft.com/office/drawing/2014/main" val="631997750"/>
                    </a:ext>
                  </a:extLst>
                </a:gridCol>
              </a:tblGrid>
              <a:tr h="2840302">
                <a:tc>
                  <a:txBody>
                    <a:bodyPr/>
                    <a:lstStyle/>
                    <a:p>
                      <a:r>
                        <a:rPr lang="es-PE" sz="1400" b="0" dirty="0"/>
                        <a:t>Refiriéndose a las pruebas de controles en la  descripción de los procedimientos de auditoría realizados</a:t>
                      </a:r>
                    </a:p>
                  </a:txBody>
                  <a:tcPr/>
                </a:tc>
                <a:tc>
                  <a:txBody>
                    <a:bodyPr/>
                    <a:lstStyle/>
                    <a:p>
                      <a:pPr fontAlgn="t"/>
                      <a:r>
                        <a:rPr lang="es-PE" sz="1400" b="0" i="0" u="sng" kern="1200" dirty="0">
                          <a:solidFill>
                            <a:schemeClr val="lt1"/>
                          </a:solidFill>
                          <a:effectLst/>
                          <a:latin typeface="+mn-lt"/>
                          <a:ea typeface="+mn-ea"/>
                          <a:cs typeface="+mn-cs"/>
                        </a:rPr>
                        <a:t>No se debe</a:t>
                      </a:r>
                      <a:r>
                        <a:rPr lang="es-PE" sz="1400" b="0" i="0" kern="1200" dirty="0">
                          <a:solidFill>
                            <a:schemeClr val="lt1"/>
                          </a:solidFill>
                          <a:effectLst/>
                          <a:latin typeface="+mn-lt"/>
                          <a:ea typeface="+mn-ea"/>
                          <a:cs typeface="+mn-cs"/>
                        </a:rPr>
                        <a:t> incluir declaraciones estandarizadas en todos los asuntos clave de auditoría para los cuales nuestros procedimientos incluyeron pruebas de controles.</a:t>
                      </a:r>
                    </a:p>
                    <a:p>
                      <a:pPr fontAlgn="t"/>
                      <a:endParaRPr lang="es-PE" sz="1400" b="0" i="0" kern="1200" dirty="0">
                        <a:solidFill>
                          <a:schemeClr val="lt1"/>
                        </a:solidFill>
                        <a:effectLst/>
                        <a:latin typeface="+mn-lt"/>
                        <a:ea typeface="+mn-ea"/>
                        <a:cs typeface="+mn-cs"/>
                      </a:endParaRPr>
                    </a:p>
                    <a:p>
                      <a:pPr fontAlgn="t"/>
                      <a:r>
                        <a:rPr lang="es-PE" sz="2800" b="1" dirty="0">
                          <a:solidFill>
                            <a:schemeClr val="tx2">
                              <a:lumMod val="75000"/>
                            </a:schemeClr>
                          </a:solidFill>
                          <a:latin typeface="Wingdings 2" panose="05020102010507070707" pitchFamily="18" charset="2"/>
                        </a:rPr>
                        <a:t>P</a:t>
                      </a:r>
                      <a:r>
                        <a:rPr lang="es-PE" sz="1400" b="1" dirty="0">
                          <a:solidFill>
                            <a:schemeClr val="tx2">
                              <a:lumMod val="75000"/>
                            </a:schemeClr>
                          </a:solidFill>
                          <a:latin typeface="Wingdings 2" panose="05020102010507070707" pitchFamily="18" charset="2"/>
                        </a:rPr>
                        <a:t> </a:t>
                      </a:r>
                      <a:r>
                        <a:rPr lang="es-PE" sz="1400" b="0" i="0" kern="1200" dirty="0">
                          <a:solidFill>
                            <a:schemeClr val="lt1"/>
                          </a:solidFill>
                          <a:effectLst/>
                          <a:latin typeface="+mn-lt"/>
                          <a:ea typeface="+mn-ea"/>
                          <a:cs typeface="+mn-cs"/>
                        </a:rPr>
                        <a:t>Sin embargo, cuando las pruebas de controles se utilizaron como una respuesta específica al asunto, se pueden describir los procedimientos utilizando palabras como: "Obtuvimos una comprensión, evaluamos el diseño y probamos la efectividad operativa de los controles relacionados con el proceso XX".</a:t>
                      </a:r>
                    </a:p>
                    <a:p>
                      <a:pPr fontAlgn="t"/>
                      <a:endParaRPr lang="es-PE" sz="1400" b="0" i="0" kern="1200" dirty="0">
                        <a:solidFill>
                          <a:schemeClr val="lt1"/>
                        </a:solidFill>
                        <a:effectLst/>
                        <a:latin typeface="+mn-lt"/>
                        <a:ea typeface="+mn-ea"/>
                        <a:cs typeface="+mn-cs"/>
                      </a:endParaRPr>
                    </a:p>
                    <a:p>
                      <a:pPr fontAlgn="t"/>
                      <a:r>
                        <a:rPr lang="es-PE" sz="2800" b="0" dirty="0">
                          <a:solidFill>
                            <a:srgbClr val="FF0000"/>
                          </a:solidFill>
                        </a:rPr>
                        <a:t>X</a:t>
                      </a:r>
                      <a:r>
                        <a:rPr lang="es-PE" sz="1400" b="0" dirty="0">
                          <a:solidFill>
                            <a:srgbClr val="FF0000"/>
                          </a:solidFill>
                        </a:rPr>
                        <a:t> </a:t>
                      </a:r>
                      <a:r>
                        <a:rPr lang="es-PE" sz="1400" b="0" i="0" kern="1200" dirty="0">
                          <a:solidFill>
                            <a:schemeClr val="lt1"/>
                          </a:solidFill>
                          <a:effectLst/>
                          <a:latin typeface="+mn-lt"/>
                          <a:ea typeface="+mn-ea"/>
                          <a:cs typeface="+mn-cs"/>
                        </a:rPr>
                        <a:t>Al incluir una descripción de las pruebas de controles, no incluimos una conclusión sobre las pruebas de control como: "Descubrimos que estos controles fueron diseñados, implementados y operados de manera efectiva y, por lo tanto, determinamos que podíamos confiar en estos controles clave para los fines de nuestra auditoría".</a:t>
                      </a:r>
                    </a:p>
                  </a:txBody>
                  <a:tcPr/>
                </a:tc>
                <a:extLst>
                  <a:ext uri="{0D108BD9-81ED-4DB2-BD59-A6C34878D82A}">
                    <a16:rowId xmlns:a16="http://schemas.microsoft.com/office/drawing/2014/main" val="2939439495"/>
                  </a:ext>
                </a:extLst>
              </a:tr>
            </a:tbl>
          </a:graphicData>
        </a:graphic>
      </p:graphicFrame>
    </p:spTree>
    <p:extLst>
      <p:ext uri="{BB962C8B-B14F-4D97-AF65-F5344CB8AC3E}">
        <p14:creationId xmlns:p14="http://schemas.microsoft.com/office/powerpoint/2010/main" val="2577287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65771"/>
            <a:ext cx="10972800" cy="590400"/>
          </a:xfrm>
        </p:spPr>
        <p:txBody>
          <a:bodyPr/>
          <a:lstStyle/>
          <a:p>
            <a:r>
              <a:rPr lang="es-VE" sz="3200" b="1" dirty="0">
                <a:solidFill>
                  <a:prstClr val="white"/>
                </a:solidFill>
              </a:rPr>
              <a:t>Descripción de las Cuestiones Clave de la Auditoría</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18</a:t>
            </a:fld>
            <a:endParaRPr sz="800" dirty="0">
              <a:solidFill>
                <a:prstClr val="white"/>
              </a:solidFill>
              <a:latin typeface="EYInterstate Light"/>
            </a:endParaRPr>
          </a:p>
        </p:txBody>
      </p:sp>
      <p:sp>
        <p:nvSpPr>
          <p:cNvPr id="26" name="Rounded Rectangle 15">
            <a:extLst>
              <a:ext uri="{FF2B5EF4-FFF2-40B4-BE49-F238E27FC236}">
                <a16:creationId xmlns:a16="http://schemas.microsoft.com/office/drawing/2014/main" id="{71091DE9-D605-4C0C-B0B8-2A199561422B}"/>
              </a:ext>
            </a:extLst>
          </p:cNvPr>
          <p:cNvSpPr/>
          <p:nvPr/>
        </p:nvSpPr>
        <p:spPr>
          <a:xfrm>
            <a:off x="7073876" y="2107902"/>
            <a:ext cx="4292958" cy="1425944"/>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609601" y="924563"/>
            <a:ext cx="10568393" cy="4770671"/>
          </a:xfrm>
          <a:prstGeom prst="rect">
            <a:avLst/>
          </a:prstGeom>
          <a:noFill/>
          <a:ln>
            <a:noFill/>
          </a:ln>
          <a:effectLst/>
        </p:spPr>
        <p:txBody>
          <a:bodyPr anchor="ctr"/>
          <a:lstStyle>
            <a:defPPr>
              <a:defRPr lang="es-CO"/>
            </a:defPPr>
            <a:lvl1pPr lvl="0" eaLnBrk="0" fontAlgn="base" hangingPunct="0">
              <a:spcBef>
                <a:spcPct val="0"/>
              </a:spcBef>
              <a:spcAft>
                <a:spcPct val="0"/>
              </a:spcAft>
              <a:buClr>
                <a:schemeClr val="tx2"/>
              </a:buClr>
              <a:buSzPct val="70000"/>
              <a:defRPr sz="1600" b="0" i="0">
                <a:solidFill>
                  <a:schemeClr val="tx2">
                    <a:lumMod val="75000"/>
                  </a:schemeClr>
                </a:solidFill>
                <a:effectLst/>
                <a:latin typeface="+mj-l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marL="143"/>
            <a:endParaRPr lang="es-PE" sz="1400" dirty="0">
              <a:solidFill>
                <a:schemeClr val="bg1"/>
              </a:solidFill>
            </a:endParaRPr>
          </a:p>
          <a:p>
            <a:pPr marL="143"/>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pPr marL="285750" indent="-285607">
              <a:buFont typeface="Wingdings 3" panose="05040102010807070707" pitchFamily="18" charset="2"/>
              <a:buChar char=""/>
            </a:pPr>
            <a:endParaRPr lang="es-PE" sz="1400" dirty="0">
              <a:solidFill>
                <a:schemeClr val="bg1"/>
              </a:solidFill>
            </a:endParaRPr>
          </a:p>
          <a:p>
            <a:endParaRPr lang="es-PE" sz="1400" dirty="0">
              <a:solidFill>
                <a:schemeClr val="bg1"/>
              </a:solidFill>
            </a:endParaRPr>
          </a:p>
          <a:p>
            <a:endParaRPr lang="es-PE" sz="1400" dirty="0">
              <a:solidFill>
                <a:schemeClr val="bg1"/>
              </a:solidFill>
            </a:endParaRPr>
          </a:p>
          <a:p>
            <a:pPr marL="285893"/>
            <a:endParaRPr lang="es-PE"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r>
              <a:rPr lang="en-US" sz="1400" dirty="0">
                <a:solidFill>
                  <a:schemeClr val="bg1"/>
                </a:solidFill>
              </a:rPr>
              <a:t>	</a:t>
            </a:r>
          </a:p>
        </p:txBody>
      </p:sp>
      <p:graphicFrame>
        <p:nvGraphicFramePr>
          <p:cNvPr id="3" name="Table 3">
            <a:extLst>
              <a:ext uri="{FF2B5EF4-FFF2-40B4-BE49-F238E27FC236}">
                <a16:creationId xmlns:a16="http://schemas.microsoft.com/office/drawing/2014/main" id="{1E03C272-5DF8-476F-A35F-ADF78093695F}"/>
              </a:ext>
            </a:extLst>
          </p:cNvPr>
          <p:cNvGraphicFramePr>
            <a:graphicFrameLocks noGrp="1"/>
          </p:cNvGraphicFramePr>
          <p:nvPr/>
        </p:nvGraphicFramePr>
        <p:xfrm>
          <a:off x="713448" y="1154322"/>
          <a:ext cx="10568393" cy="2865120"/>
        </p:xfrm>
        <a:graphic>
          <a:graphicData uri="http://schemas.openxmlformats.org/drawingml/2006/table">
            <a:tbl>
              <a:tblPr firstRow="1" bandRow="1">
                <a:tableStyleId>{073A0DAA-6AF3-43AB-8588-CEC1D06C72B9}</a:tableStyleId>
              </a:tblPr>
              <a:tblGrid>
                <a:gridCol w="1499666">
                  <a:extLst>
                    <a:ext uri="{9D8B030D-6E8A-4147-A177-3AD203B41FA5}">
                      <a16:colId xmlns:a16="http://schemas.microsoft.com/office/drawing/2014/main" val="778868206"/>
                    </a:ext>
                  </a:extLst>
                </a:gridCol>
                <a:gridCol w="9068727">
                  <a:extLst>
                    <a:ext uri="{9D8B030D-6E8A-4147-A177-3AD203B41FA5}">
                      <a16:colId xmlns:a16="http://schemas.microsoft.com/office/drawing/2014/main" val="631997750"/>
                    </a:ext>
                  </a:extLst>
                </a:gridCol>
              </a:tblGrid>
              <a:tr h="1646027">
                <a:tc>
                  <a:txBody>
                    <a:bodyPr/>
                    <a:lstStyle/>
                    <a:p>
                      <a:r>
                        <a:rPr lang="es-PE" sz="1400" b="0" dirty="0"/>
                        <a:t>Hacer referencia en el informe del período en curso a los cambios en las cuestiones comunicadas como cuestiones clave de auditoría en el período anterior</a:t>
                      </a:r>
                    </a:p>
                  </a:txBody>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sz="2800" b="0" dirty="0">
                          <a:solidFill>
                            <a:srgbClr val="FF0000"/>
                          </a:solidFill>
                        </a:rPr>
                        <a:t>X </a:t>
                      </a:r>
                      <a:r>
                        <a:rPr lang="es-PE" sz="1400" b="0" dirty="0"/>
                        <a:t>No incluimos ninguna declaración que indique que un asunto clave de auditoría del período anterior ya no es un asunto clave de auditoría en el período actual. </a:t>
                      </a:r>
                    </a:p>
                    <a:p>
                      <a:pPr marL="0" marR="0" lvl="0" indent="0" algn="l" defTabSz="913943" rtl="0" eaLnBrk="1" fontAlgn="auto" latinLnBrk="0" hangingPunct="1">
                        <a:lnSpc>
                          <a:spcPct val="100000"/>
                        </a:lnSpc>
                        <a:spcBef>
                          <a:spcPts val="0"/>
                        </a:spcBef>
                        <a:spcAft>
                          <a:spcPts val="0"/>
                        </a:spcAft>
                        <a:buClrTx/>
                        <a:buSzTx/>
                        <a:buFontTx/>
                        <a:buNone/>
                        <a:tabLst/>
                        <a:defRPr/>
                      </a:pPr>
                      <a:endParaRPr lang="es-PE" sz="1400" b="0" dirty="0"/>
                    </a:p>
                    <a:p>
                      <a:pPr marL="0" marR="0" lvl="0" indent="0" algn="l" defTabSz="913943" rtl="0" eaLnBrk="1" fontAlgn="auto" latinLnBrk="0" hangingPunct="1">
                        <a:lnSpc>
                          <a:spcPct val="100000"/>
                        </a:lnSpc>
                        <a:spcBef>
                          <a:spcPts val="0"/>
                        </a:spcBef>
                        <a:spcAft>
                          <a:spcPts val="0"/>
                        </a:spcAft>
                        <a:buClrTx/>
                        <a:buSzTx/>
                        <a:buFontTx/>
                        <a:buNone/>
                        <a:tabLst/>
                        <a:defRPr/>
                      </a:pPr>
                      <a:r>
                        <a:rPr lang="es-PE" sz="2800" b="1" dirty="0">
                          <a:solidFill>
                            <a:schemeClr val="tx2">
                              <a:lumMod val="75000"/>
                            </a:schemeClr>
                          </a:solidFill>
                          <a:latin typeface="Wingdings 2" panose="05020102010507070707" pitchFamily="18" charset="2"/>
                        </a:rPr>
                        <a:t>P</a:t>
                      </a:r>
                      <a:r>
                        <a:rPr lang="es-PE" sz="900" b="0" dirty="0">
                          <a:solidFill>
                            <a:schemeClr val="tx2">
                              <a:lumMod val="75000"/>
                            </a:schemeClr>
                          </a:solidFill>
                          <a:latin typeface="Wingdings 2" panose="05020102010507070707" pitchFamily="18" charset="2"/>
                        </a:rPr>
                        <a:t> </a:t>
                      </a:r>
                      <a:r>
                        <a:rPr lang="es-PE" sz="1400" b="0" dirty="0"/>
                        <a:t>En cambio, nuestras descripciones de asuntos clave de auditoría son específicas de la razón de la determinación de que el asunto es un asunto de auditoría clave para la auditoría del período actual, que incluye referencias específicas a circunstancias, eventos o condiciones del período actual que son relevantes para nuestra determinación. Nuestra descripción de la forma en que abordamos los asuntos también debe reflejar el trabajo de auditoría del período actual. Por ejemplo, al auditar una estimación de un período a otro, los supuestos de enfoque y el trabajo realizado para evaluar esos supuestos pueden cambiar debido a circunstancias económicas o de la entidad.</a:t>
                      </a:r>
                    </a:p>
                  </a:txBody>
                  <a:tcPr/>
                </a:tc>
                <a:extLst>
                  <a:ext uri="{0D108BD9-81ED-4DB2-BD59-A6C34878D82A}">
                    <a16:rowId xmlns:a16="http://schemas.microsoft.com/office/drawing/2014/main" val="2939439495"/>
                  </a:ext>
                </a:extLst>
              </a:tr>
            </a:tbl>
          </a:graphicData>
        </a:graphic>
      </p:graphicFrame>
    </p:spTree>
    <p:extLst>
      <p:ext uri="{BB962C8B-B14F-4D97-AF65-F5344CB8AC3E}">
        <p14:creationId xmlns:p14="http://schemas.microsoft.com/office/powerpoint/2010/main" val="165167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84367"/>
            <a:ext cx="10972800" cy="590400"/>
          </a:xfrm>
        </p:spPr>
        <p:txBody>
          <a:bodyPr/>
          <a:lstStyle/>
          <a:p>
            <a:r>
              <a:rPr lang="en-GB" sz="3200" b="1" dirty="0">
                <a:solidFill>
                  <a:prstClr val="white"/>
                </a:solidFill>
              </a:rPr>
              <a:t>Estructura y </a:t>
            </a:r>
            <a:r>
              <a:rPr lang="en-GB" sz="3200" b="1" dirty="0" err="1">
                <a:solidFill>
                  <a:prstClr val="white"/>
                </a:solidFill>
              </a:rPr>
              <a:t>Contenido</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95076-94E0-49D0-9E0C-0CC5263DC9E4}" type="datetime3">
              <a:rPr lang="en-US" sz="800">
                <a:solidFill>
                  <a:schemeClr val="bg1"/>
                </a:solidFill>
              </a:rPr>
              <a:pPr/>
              <a:t>5 July 2022</a:t>
            </a:fld>
            <a:endParaRPr lang="en-IN" sz="800" dirty="0">
              <a:solidFill>
                <a:schemeClr val="bg1"/>
              </a:solidFill>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rPr>
              <a:t>Page </a:t>
            </a:r>
            <a:fld id="{F1BC30E3-FFE5-4B91-AA19-87A149EBB9EE}" type="slidenum">
              <a:rPr sz="800">
                <a:solidFill>
                  <a:schemeClr val="bg1"/>
                </a:solidFill>
              </a:rPr>
              <a:pPr/>
              <a:t>19</a:t>
            </a:fld>
            <a:endParaRPr sz="800" dirty="0">
              <a:solidFill>
                <a:schemeClr val="bg1"/>
              </a:solidFill>
            </a:endParaRPr>
          </a:p>
        </p:txBody>
      </p:sp>
      <p:sp>
        <p:nvSpPr>
          <p:cNvPr id="26" name="Rounded Rectangle 15">
            <a:extLst>
              <a:ext uri="{FF2B5EF4-FFF2-40B4-BE49-F238E27FC236}">
                <a16:creationId xmlns:a16="http://schemas.microsoft.com/office/drawing/2014/main" id="{71091DE9-D605-4C0C-B0B8-2A199561422B}"/>
              </a:ext>
            </a:extLst>
          </p:cNvPr>
          <p:cNvSpPr/>
          <p:nvPr/>
        </p:nvSpPr>
        <p:spPr>
          <a:xfrm>
            <a:off x="7075855" y="1982901"/>
            <a:ext cx="4292958" cy="1425944"/>
          </a:xfrm>
          <a:prstGeom prst="rect">
            <a:avLst/>
          </a:prstGeom>
          <a:noFill/>
          <a:ln w="6350" cap="flat" cmpd="sng" algn="ctr">
            <a:noFill/>
            <a:prstDash val="solid"/>
          </a:ln>
          <a:effectLst/>
        </p:spPr>
        <p:txBody>
          <a:bodyPr lIns="91392" tIns="91392" rIns="91392" bIns="45696" rtlCol="0" anchor="t" anchorCtr="0"/>
          <a:lstStyle/>
          <a:p>
            <a:pPr marL="0" lvl="1">
              <a:lnSpc>
                <a:spcPct val="85000"/>
              </a:lnSpc>
              <a:spcAft>
                <a:spcPts val="600"/>
              </a:spcAft>
              <a:buClr>
                <a:srgbClr val="FFE600"/>
              </a:buClr>
              <a:buSzPct val="100000"/>
              <a:defRPr/>
            </a:pPr>
            <a:endParaRPr lang="en-US" sz="1499" dirty="0">
              <a:solidFill>
                <a:schemeClr val="bg1"/>
              </a:solidFill>
              <a:latin typeface="EYInterstate Light"/>
            </a:endParaRPr>
          </a:p>
        </p:txBody>
      </p:sp>
      <p:sp>
        <p:nvSpPr>
          <p:cNvPr id="9" name="TextBox 8">
            <a:extLst>
              <a:ext uri="{FF2B5EF4-FFF2-40B4-BE49-F238E27FC236}">
                <a16:creationId xmlns:a16="http://schemas.microsoft.com/office/drawing/2014/main" id="{D3FE10D5-2C43-43CD-90FB-DB433ABB8D2E}"/>
              </a:ext>
            </a:extLst>
          </p:cNvPr>
          <p:cNvSpPr txBox="1"/>
          <p:nvPr/>
        </p:nvSpPr>
        <p:spPr>
          <a:xfrm>
            <a:off x="609601" y="1231158"/>
            <a:ext cx="10568393" cy="4770671"/>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marL="285607" indent="-285607">
              <a:buClr>
                <a:schemeClr val="tx2"/>
              </a:buClr>
              <a:buSzPct val="70000"/>
              <a:buFont typeface="Wingdings 3" panose="05040102010807070707" pitchFamily="18" charset="2"/>
              <a:buChar char=""/>
            </a:pPr>
            <a:endParaRPr lang="es-CO" sz="1800" dirty="0">
              <a:solidFill>
                <a:schemeClr val="bg1"/>
              </a:solidFill>
            </a:endParaRP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a:buClr>
                <a:schemeClr val="tx2"/>
              </a:buClr>
              <a:buSzPct val="70000"/>
            </a:pPr>
            <a:r>
              <a:rPr lang="es-CO" sz="1800" dirty="0">
                <a:solidFill>
                  <a:schemeClr val="bg1"/>
                </a:solidFill>
              </a:rPr>
              <a:t>     Opinión</a:t>
            </a: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a:buClr>
                <a:schemeClr val="tx2"/>
              </a:buClr>
              <a:buSzPct val="70000"/>
            </a:pPr>
            <a:r>
              <a:rPr lang="es-CO" sz="1800" dirty="0">
                <a:solidFill>
                  <a:schemeClr val="bg1"/>
                </a:solidFill>
              </a:rPr>
              <a:t>     Fundamento de la Opinión</a:t>
            </a: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a:buClr>
                <a:schemeClr val="tx2"/>
              </a:buClr>
              <a:buSzPct val="70000"/>
            </a:pPr>
            <a:r>
              <a:rPr lang="es-CO" sz="1800" dirty="0">
                <a:solidFill>
                  <a:schemeClr val="bg1"/>
                </a:solidFill>
              </a:rPr>
              <a:t>     Cuestiones Clave de Auditoría</a:t>
            </a: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a:buClr>
                <a:schemeClr val="tx2"/>
              </a:buClr>
              <a:buSzPct val="70000"/>
            </a:pPr>
            <a:r>
              <a:rPr lang="es-CO" sz="1800" dirty="0">
                <a:solidFill>
                  <a:schemeClr val="bg1"/>
                </a:solidFill>
              </a:rPr>
              <a:t>     Responsabilidad de la dirección y responsables del</a:t>
            </a:r>
          </a:p>
          <a:p>
            <a:pPr>
              <a:buClr>
                <a:schemeClr val="tx2"/>
              </a:buClr>
              <a:buSzPct val="70000"/>
            </a:pPr>
            <a:r>
              <a:rPr lang="es-CO" sz="1800" dirty="0">
                <a:solidFill>
                  <a:schemeClr val="bg1"/>
                </a:solidFill>
              </a:rPr>
              <a:t>     gobierno de la Compañía en relación con los estados</a:t>
            </a:r>
          </a:p>
          <a:p>
            <a:pPr>
              <a:buClr>
                <a:schemeClr val="tx2"/>
              </a:buClr>
              <a:buSzPct val="70000"/>
            </a:pPr>
            <a:r>
              <a:rPr lang="es-CO" sz="1800" dirty="0">
                <a:solidFill>
                  <a:schemeClr val="bg1"/>
                </a:solidFill>
              </a:rPr>
              <a:t>     financieros</a:t>
            </a: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a:buClr>
                <a:schemeClr val="tx2"/>
              </a:buClr>
              <a:buSzPct val="70000"/>
            </a:pPr>
            <a:r>
              <a:rPr lang="es-PE" sz="1800" dirty="0">
                <a:solidFill>
                  <a:schemeClr val="bg1"/>
                </a:solidFill>
              </a:rPr>
              <a:t>     Responsabilidades del auditor en relación con la </a:t>
            </a:r>
          </a:p>
          <a:p>
            <a:pPr>
              <a:buClr>
                <a:schemeClr val="tx2"/>
              </a:buClr>
              <a:buSzPct val="70000"/>
            </a:pPr>
            <a:r>
              <a:rPr lang="es-PE" sz="1800" dirty="0">
                <a:solidFill>
                  <a:schemeClr val="bg1"/>
                </a:solidFill>
              </a:rPr>
              <a:t>     auditoría de los estados financieros</a:t>
            </a: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a:buClr>
                <a:schemeClr val="tx2"/>
              </a:buClr>
              <a:buSzPct val="70000"/>
            </a:pPr>
            <a:r>
              <a:rPr lang="es-CO" sz="1800" dirty="0">
                <a:solidFill>
                  <a:schemeClr val="bg1"/>
                </a:solidFill>
              </a:rPr>
              <a:t>     Nombre del auditor</a:t>
            </a: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a:buClr>
                <a:schemeClr val="tx2"/>
              </a:buClr>
              <a:buSzPct val="70000"/>
            </a:pPr>
            <a:r>
              <a:rPr lang="es-CO" sz="1800" dirty="0">
                <a:solidFill>
                  <a:schemeClr val="bg1"/>
                </a:solidFill>
              </a:rPr>
              <a:t>     Firma, dirección y fecha</a:t>
            </a:r>
          </a:p>
          <a:p>
            <a:endParaRPr lang="es-CO" sz="1800" dirty="0"/>
          </a:p>
          <a:p>
            <a:endParaRPr lang="en-US" sz="1800" b="1" i="1" dirty="0">
              <a:solidFill>
                <a:srgbClr val="0070C0"/>
              </a:solidFill>
            </a:endParaRPr>
          </a:p>
        </p:txBody>
      </p:sp>
      <p:cxnSp>
        <p:nvCxnSpPr>
          <p:cNvPr id="12" name="Straight Connector 11">
            <a:extLst>
              <a:ext uri="{FF2B5EF4-FFF2-40B4-BE49-F238E27FC236}">
                <a16:creationId xmlns:a16="http://schemas.microsoft.com/office/drawing/2014/main" id="{E2D61C28-A149-4262-B2A0-7551D3D606D3}"/>
              </a:ext>
            </a:extLst>
          </p:cNvPr>
          <p:cNvCxnSpPr/>
          <p:nvPr/>
        </p:nvCxnSpPr>
        <p:spPr>
          <a:xfrm>
            <a:off x="767800" y="1866900"/>
            <a:ext cx="5669337" cy="0"/>
          </a:xfrm>
          <a:prstGeom prst="line">
            <a:avLst/>
          </a:prstGeom>
          <a:ln w="9525">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9E2719-A243-4F4F-9569-DD344D96D504}"/>
              </a:ext>
            </a:extLst>
          </p:cNvPr>
          <p:cNvCxnSpPr/>
          <p:nvPr/>
        </p:nvCxnSpPr>
        <p:spPr>
          <a:xfrm>
            <a:off x="777325" y="2409825"/>
            <a:ext cx="5669337" cy="0"/>
          </a:xfrm>
          <a:prstGeom prst="line">
            <a:avLst/>
          </a:prstGeom>
          <a:ln w="9525">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CEA63B-9E91-4D6B-8207-017874E15526}"/>
              </a:ext>
            </a:extLst>
          </p:cNvPr>
          <p:cNvCxnSpPr/>
          <p:nvPr/>
        </p:nvCxnSpPr>
        <p:spPr>
          <a:xfrm>
            <a:off x="777325" y="2914650"/>
            <a:ext cx="5669337" cy="0"/>
          </a:xfrm>
          <a:prstGeom prst="line">
            <a:avLst/>
          </a:prstGeom>
          <a:ln w="9525">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0ED545-FFDC-43DB-8AAD-E7AB723AD146}"/>
              </a:ext>
            </a:extLst>
          </p:cNvPr>
          <p:cNvCxnSpPr/>
          <p:nvPr/>
        </p:nvCxnSpPr>
        <p:spPr>
          <a:xfrm>
            <a:off x="758275" y="4010025"/>
            <a:ext cx="5669337" cy="0"/>
          </a:xfrm>
          <a:prstGeom prst="line">
            <a:avLst/>
          </a:prstGeom>
          <a:ln w="9525">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769CCE-1B9D-483D-A083-3BA486CC5EC9}"/>
              </a:ext>
            </a:extLst>
          </p:cNvPr>
          <p:cNvCxnSpPr/>
          <p:nvPr/>
        </p:nvCxnSpPr>
        <p:spPr>
          <a:xfrm>
            <a:off x="758275" y="4819650"/>
            <a:ext cx="5669337" cy="0"/>
          </a:xfrm>
          <a:prstGeom prst="line">
            <a:avLst/>
          </a:prstGeom>
          <a:ln w="9525">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3E0A55D-FC17-4540-ABBF-A43669A5FD97}"/>
              </a:ext>
            </a:extLst>
          </p:cNvPr>
          <p:cNvCxnSpPr/>
          <p:nvPr/>
        </p:nvCxnSpPr>
        <p:spPr>
          <a:xfrm>
            <a:off x="758275" y="5429250"/>
            <a:ext cx="5669337" cy="0"/>
          </a:xfrm>
          <a:prstGeom prst="line">
            <a:avLst/>
          </a:prstGeom>
          <a:ln w="9525">
            <a:solidFill>
              <a:schemeClr val="tx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33D606A-F70C-4E26-BECE-D82E0D364D89}"/>
              </a:ext>
            </a:extLst>
          </p:cNvPr>
          <p:cNvSpPr/>
          <p:nvPr/>
        </p:nvSpPr>
        <p:spPr>
          <a:xfrm>
            <a:off x="781517" y="2426469"/>
            <a:ext cx="5771684" cy="465807"/>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PE" sz="1200" dirty="0">
              <a:solidFill>
                <a:schemeClr val="tx1"/>
              </a:solidFill>
              <a:highlight>
                <a:srgbClr val="FFFF00"/>
              </a:highlight>
            </a:endParaRPr>
          </a:p>
        </p:txBody>
      </p:sp>
    </p:spTree>
    <p:extLst>
      <p:ext uri="{BB962C8B-B14F-4D97-AF65-F5344CB8AC3E}">
        <p14:creationId xmlns:p14="http://schemas.microsoft.com/office/powerpoint/2010/main" val="1879974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C6EF3-E476-49A1-9D17-95B637594FC3}"/>
              </a:ext>
            </a:extLst>
          </p:cNvPr>
          <p:cNvPicPr>
            <a:picLocks noChangeAspect="1"/>
          </p:cNvPicPr>
          <p:nvPr/>
        </p:nvPicPr>
        <p:blipFill rotWithShape="1">
          <a:blip r:embed="rId2"/>
          <a:srcRect l="3226" b="2328"/>
          <a:stretch/>
        </p:blipFill>
        <p:spPr>
          <a:xfrm>
            <a:off x="6423419" y="1786"/>
            <a:ext cx="6857668" cy="6854425"/>
          </a:xfrm>
          <a:prstGeom prst="rect">
            <a:avLst/>
          </a:prstGeom>
        </p:spPr>
      </p:pic>
      <p:sp>
        <p:nvSpPr>
          <p:cNvPr id="4" name="Title 3"/>
          <p:cNvSpPr>
            <a:spLocks noGrp="1"/>
          </p:cNvSpPr>
          <p:nvPr>
            <p:ph type="title"/>
          </p:nvPr>
        </p:nvSpPr>
        <p:spPr>
          <a:xfrm>
            <a:off x="612457" y="295833"/>
            <a:ext cx="10967088" cy="590093"/>
          </a:xfrm>
        </p:spPr>
        <p:txBody>
          <a:bodyPr>
            <a:normAutofit/>
          </a:bodyPr>
          <a:lstStyle/>
          <a:p>
            <a:r>
              <a:rPr lang="en-US" sz="3598" b="1" dirty="0"/>
              <a:t>AGENDA</a:t>
            </a:r>
          </a:p>
        </p:txBody>
      </p:sp>
      <p:graphicFrame>
        <p:nvGraphicFramePr>
          <p:cNvPr id="38" name="Content Placeholder 20">
            <a:extLst>
              <a:ext uri="{FF2B5EF4-FFF2-40B4-BE49-F238E27FC236}">
                <a16:creationId xmlns:a16="http://schemas.microsoft.com/office/drawing/2014/main" id="{C48B5C5C-37A9-4300-B3C0-F9BE781F2D5E}"/>
              </a:ext>
            </a:extLst>
          </p:cNvPr>
          <p:cNvGraphicFramePr>
            <a:graphicFrameLocks noGrp="1"/>
          </p:cNvGraphicFramePr>
          <p:nvPr>
            <p:ph type="tbl" sz="quarter" idx="10"/>
            <p:extLst>
              <p:ext uri="{D42A27DB-BD31-4B8C-83A1-F6EECF244321}">
                <p14:modId xmlns:p14="http://schemas.microsoft.com/office/powerpoint/2010/main" val="3561184439"/>
              </p:ext>
            </p:extLst>
          </p:nvPr>
        </p:nvGraphicFramePr>
        <p:xfrm>
          <a:off x="630167" y="1128249"/>
          <a:ext cx="5514326" cy="1760898"/>
        </p:xfrm>
        <a:graphic>
          <a:graphicData uri="http://schemas.openxmlformats.org/drawingml/2006/table">
            <a:tbl>
              <a:tblPr firstRow="1" bandRow="1"/>
              <a:tblGrid>
                <a:gridCol w="528672">
                  <a:extLst>
                    <a:ext uri="{9D8B030D-6E8A-4147-A177-3AD203B41FA5}">
                      <a16:colId xmlns:a16="http://schemas.microsoft.com/office/drawing/2014/main" val="20000"/>
                    </a:ext>
                  </a:extLst>
                </a:gridCol>
                <a:gridCol w="4985654">
                  <a:extLst>
                    <a:ext uri="{9D8B030D-6E8A-4147-A177-3AD203B41FA5}">
                      <a16:colId xmlns:a16="http://schemas.microsoft.com/office/drawing/2014/main" val="20001"/>
                    </a:ext>
                  </a:extLst>
                </a:gridCol>
              </a:tblGrid>
              <a:tr h="575328">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l"/>
                      <a:r>
                        <a:rPr lang="es-VE" sz="1800" b="1" noProof="0" dirty="0">
                          <a:solidFill>
                            <a:schemeClr val="bg1"/>
                          </a:solidFill>
                          <a:latin typeface="EYInterstate Light" panose="02000506000000020004" pitchFamily="2" charset="0"/>
                        </a:rPr>
                        <a:t>1.</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r>
                        <a:rPr lang="es-VE" sz="1800" dirty="0">
                          <a:solidFill>
                            <a:schemeClr val="bg1"/>
                          </a:solidFill>
                        </a:rPr>
                        <a:t>Marco Normativo en Perú</a:t>
                      </a:r>
                      <a:endParaRPr lang="es-VE" sz="1100" dirty="0">
                        <a:solidFill>
                          <a:schemeClr val="bg1"/>
                        </a:solidFill>
                      </a:endParaRP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2785">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s-VE" sz="1800" b="1" noProof="0" dirty="0">
                          <a:solidFill>
                            <a:schemeClr val="bg1"/>
                          </a:solidFill>
                          <a:latin typeface="EYInterstate Light" panose="02000506000000020004" pitchFamily="2" charset="0"/>
                        </a:rPr>
                        <a:t>2.</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r>
                        <a:rPr lang="es-PE" sz="1800" b="1" dirty="0">
                          <a:solidFill>
                            <a:schemeClr val="bg1"/>
                          </a:solidFill>
                        </a:rPr>
                        <a:t>Alcance, Objetivo y Definición de las Cuestiones Clave de la Auditoría</a:t>
                      </a:r>
                      <a:endParaRPr lang="es-VE" sz="1800" b="1" dirty="0">
                        <a:solidFill>
                          <a:schemeClr val="bg1"/>
                        </a:solidFill>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2785">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s-VE" sz="1800" b="1" noProof="0" dirty="0">
                          <a:solidFill>
                            <a:schemeClr val="bg1"/>
                          </a:solidFill>
                          <a:latin typeface="EYInterstate Light" panose="02000506000000020004" pitchFamily="2" charset="0"/>
                        </a:rPr>
                        <a:t>3.</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r>
                        <a:rPr lang="es-PE" sz="1800" b="1" dirty="0">
                          <a:solidFill>
                            <a:schemeClr val="bg1"/>
                          </a:solidFill>
                        </a:rPr>
                        <a:t>Determinación de las Cuestiones Clave de la Auditoría</a:t>
                      </a:r>
                      <a:endParaRPr lang="es-VE" sz="1800" b="1" dirty="0">
                        <a:solidFill>
                          <a:schemeClr val="bg1"/>
                        </a:solidFill>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 name="Content Placeholder 2">
            <a:extLst>
              <a:ext uri="{FF2B5EF4-FFF2-40B4-BE49-F238E27FC236}">
                <a16:creationId xmlns:a16="http://schemas.microsoft.com/office/drawing/2014/main" id="{E4852D9B-FE6E-4042-93EC-5F0A18AF4010}"/>
              </a:ext>
            </a:extLst>
          </p:cNvPr>
          <p:cNvSpPr txBox="1">
            <a:spLocks/>
          </p:cNvSpPr>
          <p:nvPr/>
        </p:nvSpPr>
        <p:spPr>
          <a:xfrm>
            <a:off x="6394843" y="-13386"/>
            <a:ext cx="5797157" cy="6860072"/>
          </a:xfrm>
          <a:prstGeom prst="rect">
            <a:avLst/>
          </a:prstGeom>
          <a:solidFill>
            <a:srgbClr val="000000">
              <a:alpha val="20000"/>
            </a:srgbClr>
          </a:solidFill>
          <a:ln>
            <a:noFill/>
          </a:ln>
        </p:spPr>
        <p:txBody>
          <a:bodyPr vert="horz" lIns="0" tIns="136875" rIns="0" bIns="68436" rtlCol="0" anchor="t" anchorCtr="0">
            <a:noAutofit/>
          </a:bodyPr>
          <a:lstStyle>
            <a:lvl1pPr marL="352375" indent="-352375" algn="l" defTabSz="903524" rtl="0" eaLnBrk="1" latinLnBrk="0" hangingPunct="1">
              <a:spcBef>
                <a:spcPct val="20000"/>
              </a:spcBef>
              <a:buClr>
                <a:schemeClr val="accent2"/>
              </a:buClr>
              <a:buSzPct val="70000"/>
              <a:buFont typeface="Arial" pitchFamily="34" charset="0"/>
              <a:buChar char="►"/>
              <a:defRPr sz="2399" kern="1200" baseline="0">
                <a:solidFill>
                  <a:schemeClr val="bg1"/>
                </a:solidFill>
                <a:latin typeface="EYInterstate Light" panose="02000506000000020004" pitchFamily="2" charset="0"/>
                <a:ea typeface="+mn-ea"/>
                <a:cs typeface="+mn-cs"/>
              </a:defRPr>
            </a:lvl1pPr>
            <a:lvl2pPr marL="704749" indent="-352375" algn="l" defTabSz="903524" rtl="0" eaLnBrk="1" latinLnBrk="0" hangingPunct="1">
              <a:spcBef>
                <a:spcPct val="20000"/>
              </a:spcBef>
              <a:buClr>
                <a:schemeClr val="accent2"/>
              </a:buClr>
              <a:buSzPct val="70000"/>
              <a:buFont typeface="Arial" pitchFamily="34" charset="0"/>
              <a:buChar char="►"/>
              <a:defRPr sz="1999" kern="1200">
                <a:solidFill>
                  <a:schemeClr val="bg1"/>
                </a:solidFill>
                <a:latin typeface="EYInterstate Light" panose="02000506000000020004" pitchFamily="2" charset="0"/>
                <a:ea typeface="+mn-ea"/>
                <a:cs typeface="+mn-cs"/>
              </a:defRPr>
            </a:lvl2pPr>
            <a:lvl3pPr marL="1057124" indent="-352375" algn="l" defTabSz="903524" rtl="0" eaLnBrk="1" latinLnBrk="0" hangingPunct="1">
              <a:spcBef>
                <a:spcPct val="20000"/>
              </a:spcBef>
              <a:buClr>
                <a:schemeClr val="accent2"/>
              </a:buClr>
              <a:buSzPct val="70000"/>
              <a:buFont typeface="Arial" pitchFamily="34" charset="0"/>
              <a:buChar char="►"/>
              <a:defRPr sz="1799" kern="1200">
                <a:solidFill>
                  <a:schemeClr val="bg1"/>
                </a:solidFill>
                <a:latin typeface="EYInterstate Light" panose="02000506000000020004" pitchFamily="2" charset="0"/>
                <a:ea typeface="+mn-ea"/>
                <a:cs typeface="+mn-cs"/>
              </a:defRPr>
            </a:lvl3pPr>
            <a:lvl4pPr marL="1409498" indent="-352375" algn="l" defTabSz="903524" rtl="0" eaLnBrk="1" latinLnBrk="0" hangingPunct="1">
              <a:spcBef>
                <a:spcPct val="20000"/>
              </a:spcBef>
              <a:buClr>
                <a:schemeClr val="accent2"/>
              </a:buClr>
              <a:buSzPct val="70000"/>
              <a:buFont typeface="Arial" pitchFamily="34" charset="0"/>
              <a:buChar char="►"/>
              <a:defRPr sz="1599" kern="1200">
                <a:solidFill>
                  <a:schemeClr val="bg1"/>
                </a:solidFill>
                <a:latin typeface="EYInterstate" panose="02000503020000020004" pitchFamily="2" charset="0"/>
                <a:ea typeface="+mn-ea"/>
                <a:cs typeface="+mn-cs"/>
              </a:defRPr>
            </a:lvl4pPr>
            <a:lvl5pPr marL="1761871" indent="-352375" algn="l" defTabSz="903524" rtl="0" eaLnBrk="1" latinLnBrk="0" hangingPunct="1">
              <a:spcBef>
                <a:spcPct val="20000"/>
              </a:spcBef>
              <a:buClr>
                <a:schemeClr val="accent2"/>
              </a:buClr>
              <a:buSzPct val="70000"/>
              <a:buFont typeface="Arial" pitchFamily="34" charset="0"/>
              <a:buChar char="►"/>
              <a:defRPr sz="1599" kern="1200">
                <a:solidFill>
                  <a:schemeClr val="bg1"/>
                </a:solidFill>
                <a:latin typeface="EYInterstate" panose="02000503020000020004" pitchFamily="2" charset="0"/>
                <a:ea typeface="+mn-ea"/>
                <a:cs typeface="+mn-cs"/>
              </a:defRPr>
            </a:lvl5pPr>
            <a:lvl6pPr marL="2484691" indent="-225881" algn="l" defTabSz="903524" rtl="0" eaLnBrk="1" latinLnBrk="0" hangingPunct="1">
              <a:spcBef>
                <a:spcPct val="20000"/>
              </a:spcBef>
              <a:buFont typeface="Arial" pitchFamily="34" charset="0"/>
              <a:buChar char="•"/>
              <a:defRPr sz="1976" kern="1200">
                <a:solidFill>
                  <a:schemeClr val="tx1"/>
                </a:solidFill>
                <a:latin typeface="+mn-lt"/>
                <a:ea typeface="+mn-ea"/>
                <a:cs typeface="+mn-cs"/>
              </a:defRPr>
            </a:lvl6pPr>
            <a:lvl7pPr marL="2936453" indent="-225881" algn="l" defTabSz="903524" rtl="0" eaLnBrk="1" latinLnBrk="0" hangingPunct="1">
              <a:spcBef>
                <a:spcPct val="20000"/>
              </a:spcBef>
              <a:buFont typeface="Arial" pitchFamily="34" charset="0"/>
              <a:buChar char="•"/>
              <a:defRPr sz="1976" kern="1200">
                <a:solidFill>
                  <a:schemeClr val="tx1"/>
                </a:solidFill>
                <a:latin typeface="+mn-lt"/>
                <a:ea typeface="+mn-ea"/>
                <a:cs typeface="+mn-cs"/>
              </a:defRPr>
            </a:lvl7pPr>
            <a:lvl8pPr marL="3388214" indent="-225881" algn="l" defTabSz="903524" rtl="0" eaLnBrk="1" latinLnBrk="0" hangingPunct="1">
              <a:spcBef>
                <a:spcPct val="20000"/>
              </a:spcBef>
              <a:buFont typeface="Arial" pitchFamily="34" charset="0"/>
              <a:buChar char="•"/>
              <a:defRPr sz="1976" kern="1200">
                <a:solidFill>
                  <a:schemeClr val="tx1"/>
                </a:solidFill>
                <a:latin typeface="+mn-lt"/>
                <a:ea typeface="+mn-ea"/>
                <a:cs typeface="+mn-cs"/>
              </a:defRPr>
            </a:lvl8pPr>
            <a:lvl9pPr marL="3839976" indent="-225881" algn="l" defTabSz="903524" rtl="0" eaLnBrk="1" latinLnBrk="0" hangingPunct="1">
              <a:spcBef>
                <a:spcPct val="20000"/>
              </a:spcBef>
              <a:buFont typeface="Arial" pitchFamily="34" charset="0"/>
              <a:buChar char="•"/>
              <a:defRPr sz="1976" kern="1200">
                <a:solidFill>
                  <a:schemeClr val="tx1"/>
                </a:solidFill>
                <a:latin typeface="+mn-lt"/>
                <a:ea typeface="+mn-ea"/>
                <a:cs typeface="+mn-cs"/>
              </a:defRPr>
            </a:lvl9pPr>
          </a:lstStyle>
          <a:p>
            <a:pPr marL="0" indent="0" algn="ctr" defTabSz="902620">
              <a:spcAft>
                <a:spcPts val="450"/>
              </a:spcAft>
              <a:buClr>
                <a:srgbClr val="FFE600"/>
              </a:buClr>
              <a:buNone/>
              <a:defRPr/>
            </a:pPr>
            <a:endParaRPr lang="es-MX" sz="1998" b="1" i="1" dirty="0">
              <a:solidFill>
                <a:srgbClr val="FFFFFF"/>
              </a:solidFill>
            </a:endParaRPr>
          </a:p>
          <a:p>
            <a:pPr marL="0" indent="0" algn="ctr" defTabSz="902620">
              <a:spcAft>
                <a:spcPts val="450"/>
              </a:spcAft>
              <a:buClr>
                <a:srgbClr val="FFE600"/>
              </a:buClr>
              <a:buNone/>
              <a:defRPr/>
            </a:pPr>
            <a:endParaRPr lang="es-MX" sz="1998" b="1" i="1" dirty="0">
              <a:solidFill>
                <a:srgbClr val="FFFFFF"/>
              </a:solidFill>
            </a:endParaRPr>
          </a:p>
          <a:p>
            <a:pPr marL="0" indent="0" algn="ctr" defTabSz="902620">
              <a:spcAft>
                <a:spcPts val="450"/>
              </a:spcAft>
              <a:buClr>
                <a:srgbClr val="FFE600"/>
              </a:buClr>
              <a:buNone/>
              <a:defRPr/>
            </a:pPr>
            <a:endParaRPr lang="es-MX" sz="1998" b="1" i="1" dirty="0">
              <a:solidFill>
                <a:srgbClr val="FFFFFF"/>
              </a:solidFill>
            </a:endParaRPr>
          </a:p>
          <a:p>
            <a:pPr marL="0" indent="0" algn="ctr" defTabSz="902620">
              <a:spcAft>
                <a:spcPts val="450"/>
              </a:spcAft>
              <a:buClr>
                <a:srgbClr val="FFE600"/>
              </a:buClr>
              <a:buNone/>
              <a:defRPr/>
            </a:pPr>
            <a:endParaRPr lang="es-MX" sz="2998" b="1" dirty="0">
              <a:solidFill>
                <a:srgbClr val="FFE600"/>
              </a:solidFill>
            </a:endParaRPr>
          </a:p>
        </p:txBody>
      </p:sp>
      <p:graphicFrame>
        <p:nvGraphicFramePr>
          <p:cNvPr id="13" name="Content Placeholder 20">
            <a:extLst>
              <a:ext uri="{FF2B5EF4-FFF2-40B4-BE49-F238E27FC236}">
                <a16:creationId xmlns:a16="http://schemas.microsoft.com/office/drawing/2014/main" id="{F3E0A30E-5857-4079-B98E-FDB9728729A8}"/>
              </a:ext>
            </a:extLst>
          </p:cNvPr>
          <p:cNvGraphicFramePr>
            <a:graphicFrameLocks/>
          </p:cNvGraphicFramePr>
          <p:nvPr>
            <p:extLst>
              <p:ext uri="{D42A27DB-BD31-4B8C-83A1-F6EECF244321}">
                <p14:modId xmlns:p14="http://schemas.microsoft.com/office/powerpoint/2010/main" val="131957142"/>
              </p:ext>
            </p:extLst>
          </p:nvPr>
        </p:nvGraphicFramePr>
        <p:xfrm>
          <a:off x="639692" y="2889146"/>
          <a:ext cx="5514326" cy="1408964"/>
        </p:xfrm>
        <a:graphic>
          <a:graphicData uri="http://schemas.openxmlformats.org/drawingml/2006/table">
            <a:tbl>
              <a:tblPr firstRow="1" bandRow="1"/>
              <a:tblGrid>
                <a:gridCol w="528672">
                  <a:extLst>
                    <a:ext uri="{9D8B030D-6E8A-4147-A177-3AD203B41FA5}">
                      <a16:colId xmlns:a16="http://schemas.microsoft.com/office/drawing/2014/main" val="20000"/>
                    </a:ext>
                  </a:extLst>
                </a:gridCol>
                <a:gridCol w="4985654">
                  <a:extLst>
                    <a:ext uri="{9D8B030D-6E8A-4147-A177-3AD203B41FA5}">
                      <a16:colId xmlns:a16="http://schemas.microsoft.com/office/drawing/2014/main" val="20001"/>
                    </a:ext>
                  </a:extLst>
                </a:gridCol>
              </a:tblGrid>
              <a:tr h="532483">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l"/>
                      <a:r>
                        <a:rPr lang="es-VE" sz="1800" b="1" noProof="0" dirty="0">
                          <a:solidFill>
                            <a:schemeClr val="bg1"/>
                          </a:solidFill>
                          <a:latin typeface="EYInterstate Light" panose="02000506000000020004" pitchFamily="2" charset="0"/>
                        </a:rPr>
                        <a:t>4.</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r>
                        <a:rPr lang="es-PE" sz="1800" dirty="0">
                          <a:solidFill>
                            <a:schemeClr val="bg1"/>
                          </a:solidFill>
                        </a:rPr>
                        <a:t>Descripción de las Cuestiones Clave de la Auditoría</a:t>
                      </a:r>
                      <a:endParaRPr lang="es-VE" sz="1800" dirty="0">
                        <a:solidFill>
                          <a:schemeClr val="bg1"/>
                        </a:solidFill>
                      </a:endParaRP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0162">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s-VE" sz="1800" b="1" noProof="0" dirty="0">
                          <a:solidFill>
                            <a:schemeClr val="bg1"/>
                          </a:solidFill>
                          <a:latin typeface="EYInterstate Light" panose="02000506000000020004" pitchFamily="2" charset="0"/>
                        </a:rPr>
                        <a:t>5.</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800" b="1" dirty="0">
                          <a:solidFill>
                            <a:schemeClr val="bg1"/>
                          </a:solidFill>
                        </a:rPr>
                        <a:t>Estructura y Contenido</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0162">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s-VE" sz="1800" b="1" noProof="0" dirty="0">
                          <a:solidFill>
                            <a:schemeClr val="bg1"/>
                          </a:solidFill>
                          <a:latin typeface="EYInterstate Light" panose="02000506000000020004" pitchFamily="2" charset="0"/>
                        </a:rPr>
                        <a:t>6.</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800" b="1" dirty="0">
                          <a:solidFill>
                            <a:schemeClr val="bg1"/>
                          </a:solidFill>
                        </a:rPr>
                        <a:t>Consideraciones Para las Auditorías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12" name="Content Placeholder 20">
            <a:extLst>
              <a:ext uri="{FF2B5EF4-FFF2-40B4-BE49-F238E27FC236}">
                <a16:creationId xmlns:a16="http://schemas.microsoft.com/office/drawing/2014/main" id="{1DC868BD-011D-4254-BD11-D01CB48C5D18}"/>
              </a:ext>
            </a:extLst>
          </p:cNvPr>
          <p:cNvGraphicFramePr>
            <a:graphicFrameLocks/>
          </p:cNvGraphicFramePr>
          <p:nvPr>
            <p:extLst>
              <p:ext uri="{D42A27DB-BD31-4B8C-83A1-F6EECF244321}">
                <p14:modId xmlns:p14="http://schemas.microsoft.com/office/powerpoint/2010/main" val="3335747035"/>
              </p:ext>
            </p:extLst>
          </p:nvPr>
        </p:nvGraphicFramePr>
        <p:xfrm>
          <a:off x="639692" y="4289321"/>
          <a:ext cx="5514326" cy="532483"/>
        </p:xfrm>
        <a:graphic>
          <a:graphicData uri="http://schemas.openxmlformats.org/drawingml/2006/table">
            <a:tbl>
              <a:tblPr firstRow="1" bandRow="1"/>
              <a:tblGrid>
                <a:gridCol w="528672">
                  <a:extLst>
                    <a:ext uri="{9D8B030D-6E8A-4147-A177-3AD203B41FA5}">
                      <a16:colId xmlns:a16="http://schemas.microsoft.com/office/drawing/2014/main" val="20000"/>
                    </a:ext>
                  </a:extLst>
                </a:gridCol>
                <a:gridCol w="4985654">
                  <a:extLst>
                    <a:ext uri="{9D8B030D-6E8A-4147-A177-3AD203B41FA5}">
                      <a16:colId xmlns:a16="http://schemas.microsoft.com/office/drawing/2014/main" val="20001"/>
                    </a:ext>
                  </a:extLst>
                </a:gridCol>
              </a:tblGrid>
              <a:tr h="532483">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l"/>
                      <a:r>
                        <a:rPr lang="es-VE" sz="1800" b="1" noProof="0" dirty="0">
                          <a:solidFill>
                            <a:schemeClr val="bg1"/>
                          </a:solidFill>
                          <a:latin typeface="EYInterstate Light" panose="02000506000000020004" pitchFamily="2" charset="0"/>
                        </a:rPr>
                        <a:t>7.</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r>
                        <a:rPr lang="es-PE" sz="1800" dirty="0">
                          <a:solidFill>
                            <a:schemeClr val="bg1"/>
                          </a:solidFill>
                        </a:rPr>
                        <a:t>Ejemplos de KAM</a:t>
                      </a:r>
                      <a:endParaRPr lang="es-VE" sz="1800" dirty="0">
                        <a:solidFill>
                          <a:schemeClr val="bg1"/>
                        </a:solidFill>
                      </a:endParaRP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2502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p:txBody>
          <a:bodyPr/>
          <a:lstStyle/>
          <a:p>
            <a:r>
              <a:rPr lang="en-GB" sz="3200" b="1" dirty="0">
                <a:solidFill>
                  <a:prstClr val="white"/>
                </a:solidFill>
              </a:rPr>
              <a:t>Estructura y </a:t>
            </a:r>
            <a:r>
              <a:rPr lang="en-GB" sz="3200" b="1" dirty="0" err="1">
                <a:solidFill>
                  <a:prstClr val="white"/>
                </a:solidFill>
              </a:rPr>
              <a:t>Contenido</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95076-94E0-49D0-9E0C-0CC5263DC9E4}" type="datetime3">
              <a:rPr lang="en-US" sz="800">
                <a:solidFill>
                  <a:schemeClr val="bg1"/>
                </a:solidFill>
              </a:rPr>
              <a:pPr/>
              <a:t>5 July 2022</a:t>
            </a:fld>
            <a:endParaRPr lang="en-IN" sz="800" dirty="0">
              <a:solidFill>
                <a:schemeClr val="bg1"/>
              </a:solidFill>
            </a:endParaRPr>
          </a:p>
        </p:txBody>
      </p:sp>
      <p:sp>
        <p:nvSpPr>
          <p:cNvPr id="39" name="Footer Placeholder 2">
            <a:extLst>
              <a:ext uri="{FF2B5EF4-FFF2-40B4-BE49-F238E27FC236}">
                <a16:creationId xmlns:a16="http://schemas.microsoft.com/office/drawing/2014/main" id="{67D9BA0B-896D-4C0B-A8FC-29554BCC05E1}"/>
              </a:ext>
            </a:extLst>
          </p:cNvPr>
          <p:cNvSpPr txBox="1">
            <a:spLocks/>
          </p:cNvSpPr>
          <p:nvPr/>
        </p:nvSpPr>
        <p:spPr>
          <a:xfrm>
            <a:off x="3237502" y="6469660"/>
            <a:ext cx="3084493"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chemeClr val="bg1"/>
                </a:solidFill>
              </a:rPr>
              <a:t>Private Client Services</a:t>
            </a: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rPr>
              <a:t>Page </a:t>
            </a:r>
            <a:fld id="{F1BC30E3-FFE5-4B91-AA19-87A149EBB9EE}" type="slidenum">
              <a:rPr sz="800">
                <a:solidFill>
                  <a:schemeClr val="bg1"/>
                </a:solidFill>
              </a:rPr>
              <a:pPr/>
              <a:t>20</a:t>
            </a:fld>
            <a:endParaRPr sz="800" dirty="0">
              <a:solidFill>
                <a:schemeClr val="bg1"/>
              </a:solidFill>
            </a:endParaRPr>
          </a:p>
        </p:txBody>
      </p:sp>
      <p:sp>
        <p:nvSpPr>
          <p:cNvPr id="26" name="Rounded Rectangle 15">
            <a:extLst>
              <a:ext uri="{FF2B5EF4-FFF2-40B4-BE49-F238E27FC236}">
                <a16:creationId xmlns:a16="http://schemas.microsoft.com/office/drawing/2014/main" id="{71091DE9-D605-4C0C-B0B8-2A199561422B}"/>
              </a:ext>
            </a:extLst>
          </p:cNvPr>
          <p:cNvSpPr/>
          <p:nvPr/>
        </p:nvSpPr>
        <p:spPr>
          <a:xfrm>
            <a:off x="7075855" y="1982901"/>
            <a:ext cx="4292958" cy="1425944"/>
          </a:xfrm>
          <a:prstGeom prst="rect">
            <a:avLst/>
          </a:prstGeom>
          <a:noFill/>
          <a:ln w="6350" cap="flat" cmpd="sng" algn="ctr">
            <a:noFill/>
            <a:prstDash val="solid"/>
          </a:ln>
          <a:effectLst/>
        </p:spPr>
        <p:txBody>
          <a:bodyPr lIns="91392" tIns="91392" rIns="91392" bIns="45696" rtlCol="0" anchor="t" anchorCtr="0"/>
          <a:lstStyle/>
          <a:p>
            <a:pPr marL="0" lvl="1">
              <a:lnSpc>
                <a:spcPct val="85000"/>
              </a:lnSpc>
              <a:spcAft>
                <a:spcPts val="600"/>
              </a:spcAft>
              <a:buClr>
                <a:srgbClr val="FFE600"/>
              </a:buClr>
              <a:buSzPct val="100000"/>
              <a:defRPr/>
            </a:pPr>
            <a:endParaRPr lang="en-US" sz="1499" dirty="0">
              <a:solidFill>
                <a:schemeClr val="bg1"/>
              </a:solidFill>
              <a:latin typeface="EYInterstate Light"/>
            </a:endParaRPr>
          </a:p>
        </p:txBody>
      </p:sp>
      <p:sp>
        <p:nvSpPr>
          <p:cNvPr id="18" name="TextBox 17">
            <a:extLst>
              <a:ext uri="{FF2B5EF4-FFF2-40B4-BE49-F238E27FC236}">
                <a16:creationId xmlns:a16="http://schemas.microsoft.com/office/drawing/2014/main" id="{8548708C-69F9-4FAE-BD06-5FB1CA84586C}"/>
              </a:ext>
            </a:extLst>
          </p:cNvPr>
          <p:cNvSpPr txBox="1"/>
          <p:nvPr/>
        </p:nvSpPr>
        <p:spPr>
          <a:xfrm>
            <a:off x="609601" y="1069233"/>
            <a:ext cx="10568393" cy="4770671"/>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algn="l"/>
            <a:r>
              <a:rPr lang="es-PE" sz="1400" i="0" dirty="0">
                <a:solidFill>
                  <a:schemeClr val="bg1"/>
                </a:solidFill>
                <a:effectLst/>
                <a:latin typeface="NotoSans"/>
              </a:rPr>
              <a:t>Cuestiones clave de auditoría</a:t>
            </a:r>
          </a:p>
          <a:p>
            <a:pPr algn="l"/>
            <a:endParaRPr lang="es-PE" sz="1400" i="0" dirty="0">
              <a:solidFill>
                <a:schemeClr val="bg1"/>
              </a:solidFill>
              <a:effectLst/>
              <a:latin typeface="NotoSans"/>
            </a:endParaRPr>
          </a:p>
          <a:p>
            <a:pPr algn="l"/>
            <a:r>
              <a:rPr lang="es-PE" sz="1400" i="0" dirty="0">
                <a:solidFill>
                  <a:schemeClr val="bg1"/>
                </a:solidFill>
                <a:effectLst/>
                <a:latin typeface="NotoSans"/>
              </a:rPr>
              <a:t>Las cuestiones clave de auditoría son aquellos asuntos que, a nuestro juicio profesional, fueron de mayor importancia en la auditoría de los estados financieros correspondientes al año terminado el 31 de diciembre del 2022. Estas cuestiones se abordaron en el contexto de la auditoría de los estados financieros en su conjunto, y al formular la opinión del auditor al respecto, y no proporcionamos una opinión separada sobre estos asuntos. Para cada asunto que figura a continuación, la descripción de la forma en que nuestra auditoría abordó el asunto se proporciona en ese contexto.</a:t>
            </a:r>
          </a:p>
          <a:p>
            <a:pPr algn="l"/>
            <a:endParaRPr lang="es-PE" sz="1400" i="0" dirty="0">
              <a:solidFill>
                <a:schemeClr val="bg1"/>
              </a:solidFill>
              <a:effectLst/>
              <a:latin typeface="NotoSans"/>
            </a:endParaRPr>
          </a:p>
          <a:p>
            <a:pPr algn="l"/>
            <a:r>
              <a:rPr lang="es-PE" sz="1400" i="0" dirty="0">
                <a:solidFill>
                  <a:schemeClr val="bg1"/>
                </a:solidFill>
                <a:effectLst/>
                <a:latin typeface="NotoSans"/>
              </a:rPr>
              <a:t>Hemos cumplido con las responsabilidades descritas en sección </a:t>
            </a:r>
            <a:r>
              <a:rPr lang="es-PE" sz="1400" i="1" dirty="0">
                <a:solidFill>
                  <a:schemeClr val="bg1"/>
                </a:solidFill>
                <a:effectLst/>
                <a:latin typeface="NotoSans"/>
              </a:rPr>
              <a:t>la sección Responsabilidades del auditor en relación con la auditoria de los estados financieros </a:t>
            </a:r>
            <a:r>
              <a:rPr lang="es-PE" sz="1400" i="0" dirty="0">
                <a:solidFill>
                  <a:schemeClr val="bg1"/>
                </a:solidFill>
                <a:effectLst/>
                <a:latin typeface="NotoSans"/>
              </a:rPr>
              <a:t>de nuestro informe, incluso en relación con estos asuntos. En consecuencia, nuestra auditoría incluyó la realización de procedimientos diseñados para responder a nuestra evaluación de los riesgos de inexactitud importante de los estados financieros. Los resultados de nuestros procedimientos de auditoría, incluidos los procedimientos realizados para abordar las cuestiones que figuran a continuación, proporcionan la base para nuestro dictamen de auditoría sobre los estados financieros adjuntos.</a:t>
            </a:r>
          </a:p>
          <a:p>
            <a:pPr algn="l"/>
            <a:endParaRPr lang="es-PE" sz="1400" dirty="0">
              <a:solidFill>
                <a:schemeClr val="bg1"/>
              </a:solidFill>
              <a:latin typeface="NotoSans"/>
            </a:endParaRPr>
          </a:p>
          <a:p>
            <a:pPr algn="l"/>
            <a:endParaRPr lang="es-PE" sz="1400" dirty="0">
              <a:solidFill>
                <a:schemeClr val="bg1"/>
              </a:solidFill>
              <a:latin typeface="NotoSans"/>
            </a:endParaRPr>
          </a:p>
          <a:p>
            <a:pPr algn="l"/>
            <a:endParaRPr lang="es-PE" sz="1400" dirty="0">
              <a:solidFill>
                <a:schemeClr val="bg1"/>
              </a:solidFill>
              <a:latin typeface="NotoSans"/>
            </a:endParaRPr>
          </a:p>
          <a:p>
            <a:pPr algn="l"/>
            <a:endParaRPr lang="es-PE" sz="1400" dirty="0">
              <a:solidFill>
                <a:schemeClr val="bg1"/>
              </a:solidFill>
              <a:latin typeface="NotoSans"/>
            </a:endParaRPr>
          </a:p>
          <a:p>
            <a:pPr algn="l"/>
            <a:endParaRPr lang="es-PE" sz="1400" dirty="0">
              <a:solidFill>
                <a:schemeClr val="bg1"/>
              </a:solidFill>
              <a:latin typeface="NotoSans"/>
            </a:endParaRPr>
          </a:p>
          <a:p>
            <a:pPr algn="l"/>
            <a:endParaRPr lang="es-PE" sz="1400" i="0" dirty="0">
              <a:solidFill>
                <a:schemeClr val="bg1"/>
              </a:solidFill>
              <a:effectLst/>
              <a:latin typeface="NotoSans"/>
            </a:endParaRPr>
          </a:p>
          <a:p>
            <a:pPr algn="l"/>
            <a:endParaRPr lang="es-PE" sz="1400" dirty="0">
              <a:solidFill>
                <a:schemeClr val="bg1"/>
              </a:solidFill>
              <a:latin typeface="NotoSans"/>
            </a:endParaRPr>
          </a:p>
          <a:p>
            <a:pPr algn="l"/>
            <a:endParaRPr lang="es-PE" sz="1400" i="0" dirty="0">
              <a:solidFill>
                <a:schemeClr val="bg1"/>
              </a:solidFill>
              <a:effectLst/>
              <a:latin typeface="NotoSans"/>
            </a:endParaRPr>
          </a:p>
          <a:p>
            <a:pPr algn="l"/>
            <a:r>
              <a:rPr lang="es-PE" sz="1400" i="0" dirty="0">
                <a:solidFill>
                  <a:schemeClr val="bg1"/>
                </a:solidFill>
                <a:effectLst/>
                <a:latin typeface="NotoSans"/>
              </a:rPr>
              <a:t>  </a:t>
            </a:r>
          </a:p>
        </p:txBody>
      </p:sp>
      <p:pic>
        <p:nvPicPr>
          <p:cNvPr id="1026" name="Picture 2" descr="SL118584932-1111252">
            <a:extLst>
              <a:ext uri="{FF2B5EF4-FFF2-40B4-BE49-F238E27FC236}">
                <a16:creationId xmlns:a16="http://schemas.microsoft.com/office/drawing/2014/main" id="{1611E0EC-9BCA-4352-B65B-0E839A1BE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95" y="3963479"/>
            <a:ext cx="6736780" cy="237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97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5832"/>
            <a:ext cx="9920835" cy="590093"/>
          </a:xfrm>
        </p:spPr>
        <p:txBody>
          <a:bodyPr/>
          <a:lstStyle/>
          <a:p>
            <a:r>
              <a:rPr lang="en-GB" sz="3200" b="1" dirty="0">
                <a:solidFill>
                  <a:prstClr val="white"/>
                </a:solidFill>
              </a:rPr>
              <a:t>Consideraciones Para las Auditorías</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95076-94E0-49D0-9E0C-0CC5263DC9E4}" type="datetime3">
              <a:rPr lang="en-US" sz="800">
                <a:solidFill>
                  <a:schemeClr val="bg1"/>
                </a:solidFill>
              </a:rPr>
              <a:pPr/>
              <a:t>5 July 2022</a:t>
            </a:fld>
            <a:endParaRPr lang="en-IN" sz="800" dirty="0">
              <a:solidFill>
                <a:schemeClr val="bg1"/>
              </a:solidFill>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rPr>
              <a:t>Page </a:t>
            </a:r>
            <a:fld id="{F1BC30E3-FFE5-4B91-AA19-87A149EBB9EE}" type="slidenum">
              <a:rPr sz="800">
                <a:solidFill>
                  <a:schemeClr val="bg1"/>
                </a:solidFill>
              </a:rPr>
              <a:pPr/>
              <a:t>21</a:t>
            </a:fld>
            <a:endParaRPr sz="800" dirty="0">
              <a:solidFill>
                <a:schemeClr val="bg1"/>
              </a:solidFill>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a:lnSpc>
                <a:spcPct val="85000"/>
              </a:lnSpc>
              <a:spcAft>
                <a:spcPts val="600"/>
              </a:spcAft>
              <a:buClr>
                <a:srgbClr val="FFE600"/>
              </a:buClr>
              <a:buSzPct val="100000"/>
              <a:defRPr/>
            </a:pPr>
            <a:endParaRPr lang="en-US" sz="1499" dirty="0">
              <a:solidFill>
                <a:schemeClr val="bg1"/>
              </a:solidFill>
              <a:latin typeface="EYInterstate Light"/>
            </a:endParaRPr>
          </a:p>
        </p:txBody>
      </p:sp>
      <p:sp>
        <p:nvSpPr>
          <p:cNvPr id="5" name="TextBox 4">
            <a:extLst>
              <a:ext uri="{FF2B5EF4-FFF2-40B4-BE49-F238E27FC236}">
                <a16:creationId xmlns:a16="http://schemas.microsoft.com/office/drawing/2014/main" id="{C239500E-4521-4216-9C1E-440702DD06D9}"/>
              </a:ext>
            </a:extLst>
          </p:cNvPr>
          <p:cNvSpPr txBox="1"/>
          <p:nvPr/>
        </p:nvSpPr>
        <p:spPr>
          <a:xfrm>
            <a:off x="609601" y="1231158"/>
            <a:ext cx="10568393" cy="4770671"/>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marL="285607" indent="-285607">
              <a:buClr>
                <a:schemeClr val="tx2"/>
              </a:buClr>
              <a:buSzPct val="70000"/>
              <a:buFont typeface="Wingdings 3" panose="05040102010807070707" pitchFamily="18" charset="2"/>
              <a:buChar char=""/>
            </a:pPr>
            <a:r>
              <a:rPr lang="es-CO" sz="1800" dirty="0">
                <a:solidFill>
                  <a:schemeClr val="bg1"/>
                </a:solidFill>
              </a:rPr>
              <a:t>Mayor involucramiento del personal con mayor experiencia (Socio y Gerente) en la definición y revisión de las cuestiones clave de la auditoría.</a:t>
            </a: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marL="285607" indent="-285607">
              <a:buClr>
                <a:schemeClr val="tx2"/>
              </a:buClr>
              <a:buSzPct val="70000"/>
              <a:buFont typeface="Wingdings 3" panose="05040102010807070707" pitchFamily="18" charset="2"/>
              <a:buChar char=""/>
            </a:pPr>
            <a:r>
              <a:rPr lang="es-CO" sz="1800" dirty="0">
                <a:solidFill>
                  <a:schemeClr val="bg1"/>
                </a:solidFill>
              </a:rPr>
              <a:t>Mayor discusión y reuniones con la gerencia para comunicar y explicar las cuestiones clave de la auditoría.</a:t>
            </a: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marL="285607" indent="-285607">
              <a:buClr>
                <a:schemeClr val="tx2"/>
              </a:buClr>
              <a:buSzPct val="70000"/>
              <a:buFont typeface="Wingdings 3" panose="05040102010807070707" pitchFamily="18" charset="2"/>
              <a:buChar char=""/>
            </a:pPr>
            <a:r>
              <a:rPr lang="es-CO" sz="1800" dirty="0">
                <a:solidFill>
                  <a:schemeClr val="bg1"/>
                </a:solidFill>
              </a:rPr>
              <a:t>Sesiones adicionales con el Comité de Auditoría u Órgano de Gobierno.</a:t>
            </a: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marL="285607" indent="-285607">
              <a:buClr>
                <a:schemeClr val="tx2"/>
              </a:buClr>
              <a:buSzPct val="70000"/>
              <a:buFont typeface="Wingdings 3" panose="05040102010807070707" pitchFamily="18" charset="2"/>
              <a:buChar char=""/>
            </a:pPr>
            <a:r>
              <a:rPr lang="es-CO" sz="1800" dirty="0">
                <a:solidFill>
                  <a:schemeClr val="bg1"/>
                </a:solidFill>
              </a:rPr>
              <a:t>Mayor involucramiento de especialistas.</a:t>
            </a: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marL="285607" indent="-285607">
              <a:buClr>
                <a:schemeClr val="tx2"/>
              </a:buClr>
              <a:buSzPct val="70000"/>
              <a:buFont typeface="Wingdings 3" panose="05040102010807070707" pitchFamily="18" charset="2"/>
              <a:buChar char=""/>
            </a:pPr>
            <a:r>
              <a:rPr lang="es-CO" sz="1800" dirty="0">
                <a:solidFill>
                  <a:schemeClr val="bg1"/>
                </a:solidFill>
              </a:rPr>
              <a:t>Otros asuntos particulares de cliente.</a:t>
            </a:r>
          </a:p>
          <a:p>
            <a:endParaRPr lang="es-CO" sz="1800" dirty="0"/>
          </a:p>
          <a:p>
            <a:endParaRPr lang="en-US" sz="1800" b="1" i="1" dirty="0">
              <a:solidFill>
                <a:srgbClr val="0070C0"/>
              </a:solidFill>
            </a:endParaRPr>
          </a:p>
        </p:txBody>
      </p:sp>
    </p:spTree>
    <p:extLst>
      <p:ext uri="{BB962C8B-B14F-4D97-AF65-F5344CB8AC3E}">
        <p14:creationId xmlns:p14="http://schemas.microsoft.com/office/powerpoint/2010/main" val="3270720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5832"/>
            <a:ext cx="9920835" cy="590093"/>
          </a:xfrm>
        </p:spPr>
        <p:txBody>
          <a:bodyPr/>
          <a:lstStyle/>
          <a:p>
            <a:r>
              <a:rPr lang="en-GB" sz="3200" b="1" dirty="0">
                <a:solidFill>
                  <a:prstClr val="white"/>
                </a:solidFill>
              </a:rPr>
              <a:t>Ejemplos de KAM</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95076-94E0-49D0-9E0C-0CC5263DC9E4}" type="datetime3">
              <a:rPr lang="en-US" sz="800">
                <a:solidFill>
                  <a:schemeClr val="bg1"/>
                </a:solidFill>
              </a:rPr>
              <a:pPr/>
              <a:t>5 July 2022</a:t>
            </a:fld>
            <a:endParaRPr lang="en-IN" sz="800" dirty="0">
              <a:solidFill>
                <a:schemeClr val="bg1"/>
              </a:solidFill>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rPr>
              <a:t>Page </a:t>
            </a:r>
            <a:fld id="{F1BC30E3-FFE5-4B91-AA19-87A149EBB9EE}" type="slidenum">
              <a:rPr sz="800">
                <a:solidFill>
                  <a:schemeClr val="bg1"/>
                </a:solidFill>
              </a:rPr>
              <a:pPr/>
              <a:t>22</a:t>
            </a:fld>
            <a:endParaRPr sz="800" dirty="0">
              <a:solidFill>
                <a:schemeClr val="bg1"/>
              </a:solidFill>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a:lnSpc>
                <a:spcPct val="85000"/>
              </a:lnSpc>
              <a:spcAft>
                <a:spcPts val="600"/>
              </a:spcAft>
              <a:buClr>
                <a:srgbClr val="FFE600"/>
              </a:buClr>
              <a:buSzPct val="100000"/>
              <a:defRPr/>
            </a:pPr>
            <a:endParaRPr lang="en-US" sz="1499" dirty="0">
              <a:solidFill>
                <a:schemeClr val="bg1"/>
              </a:solidFill>
              <a:latin typeface="EYInterstate Light"/>
            </a:endParaRPr>
          </a:p>
        </p:txBody>
      </p:sp>
      <p:graphicFrame>
        <p:nvGraphicFramePr>
          <p:cNvPr id="2" name="Table 2">
            <a:extLst>
              <a:ext uri="{FF2B5EF4-FFF2-40B4-BE49-F238E27FC236}">
                <a16:creationId xmlns:a16="http://schemas.microsoft.com/office/drawing/2014/main" id="{52C328BF-B45F-4AA2-AB2E-2B7A8A7C5A41}"/>
              </a:ext>
            </a:extLst>
          </p:cNvPr>
          <p:cNvGraphicFramePr>
            <a:graphicFrameLocks noGrp="1"/>
          </p:cNvGraphicFramePr>
          <p:nvPr>
            <p:extLst>
              <p:ext uri="{D42A27DB-BD31-4B8C-83A1-F6EECF244321}">
                <p14:modId xmlns:p14="http://schemas.microsoft.com/office/powerpoint/2010/main" val="922282052"/>
              </p:ext>
            </p:extLst>
          </p:nvPr>
        </p:nvGraphicFramePr>
        <p:xfrm>
          <a:off x="699361" y="1204640"/>
          <a:ext cx="10759213" cy="3766851"/>
        </p:xfrm>
        <a:graphic>
          <a:graphicData uri="http://schemas.openxmlformats.org/drawingml/2006/table">
            <a:tbl>
              <a:tblPr firstRow="1" bandRow="1">
                <a:tableStyleId>{073A0DAA-6AF3-43AB-8588-CEC1D06C72B9}</a:tableStyleId>
              </a:tblPr>
              <a:tblGrid>
                <a:gridCol w="2516346">
                  <a:extLst>
                    <a:ext uri="{9D8B030D-6E8A-4147-A177-3AD203B41FA5}">
                      <a16:colId xmlns:a16="http://schemas.microsoft.com/office/drawing/2014/main" val="1875027443"/>
                    </a:ext>
                  </a:extLst>
                </a:gridCol>
                <a:gridCol w="8242867">
                  <a:extLst>
                    <a:ext uri="{9D8B030D-6E8A-4147-A177-3AD203B41FA5}">
                      <a16:colId xmlns:a16="http://schemas.microsoft.com/office/drawing/2014/main" val="1879789616"/>
                    </a:ext>
                  </a:extLst>
                </a:gridCol>
              </a:tblGrid>
              <a:tr h="418539">
                <a:tc>
                  <a:txBody>
                    <a:bodyPr/>
                    <a:lstStyle/>
                    <a:p>
                      <a:r>
                        <a:rPr lang="es-PE" dirty="0">
                          <a:solidFill>
                            <a:schemeClr val="bg1"/>
                          </a:solidFill>
                        </a:rPr>
                        <a:t>Industria</a:t>
                      </a:r>
                    </a:p>
                  </a:txBody>
                  <a:tcPr>
                    <a:noFill/>
                  </a:tcPr>
                </a:tc>
                <a:tc>
                  <a:txBody>
                    <a:bodyPr/>
                    <a:lstStyle/>
                    <a:p>
                      <a:r>
                        <a:rPr lang="es-PE" dirty="0">
                          <a:solidFill>
                            <a:schemeClr val="bg1"/>
                          </a:solidFill>
                        </a:rPr>
                        <a:t>KAM</a:t>
                      </a:r>
                    </a:p>
                  </a:txBody>
                  <a:tcPr>
                    <a:noFill/>
                  </a:tcPr>
                </a:tc>
                <a:extLst>
                  <a:ext uri="{0D108BD9-81ED-4DB2-BD59-A6C34878D82A}">
                    <a16:rowId xmlns:a16="http://schemas.microsoft.com/office/drawing/2014/main" val="3516649608"/>
                  </a:ext>
                </a:extLst>
              </a:tr>
              <a:tr h="418539">
                <a:tc>
                  <a:txBody>
                    <a:bodyPr/>
                    <a:lstStyle/>
                    <a:p>
                      <a:r>
                        <a:rPr lang="es-PE" dirty="0">
                          <a:solidFill>
                            <a:schemeClr val="bg1"/>
                          </a:solidFill>
                        </a:rPr>
                        <a:t>Banca</a:t>
                      </a:r>
                    </a:p>
                  </a:txBody>
                  <a:tcPr>
                    <a:noFill/>
                  </a:tcPr>
                </a:tc>
                <a:tc>
                  <a:txBody>
                    <a:bodyPr/>
                    <a:lstStyle/>
                    <a:p>
                      <a:r>
                        <a:rPr lang="es-PE" dirty="0">
                          <a:solidFill>
                            <a:schemeClr val="bg1"/>
                          </a:solidFill>
                        </a:rPr>
                        <a:t>Pérdidas por deterioro crediticio</a:t>
                      </a:r>
                    </a:p>
                  </a:txBody>
                  <a:tcPr>
                    <a:noFill/>
                  </a:tcPr>
                </a:tc>
                <a:extLst>
                  <a:ext uri="{0D108BD9-81ED-4DB2-BD59-A6C34878D82A}">
                    <a16:rowId xmlns:a16="http://schemas.microsoft.com/office/drawing/2014/main" val="3067688103"/>
                  </a:ext>
                </a:extLst>
              </a:tr>
              <a:tr h="418539">
                <a:tc>
                  <a:txBody>
                    <a:bodyPr/>
                    <a:lstStyle/>
                    <a:p>
                      <a:endParaRPr lang="es-PE" dirty="0">
                        <a:solidFill>
                          <a:schemeClr val="bg1"/>
                        </a:solidFill>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dirty="0">
                          <a:solidFill>
                            <a:schemeClr val="bg1"/>
                          </a:solidFill>
                        </a:rPr>
                        <a:t>Contabilidad de cobertura</a:t>
                      </a:r>
                    </a:p>
                  </a:txBody>
                  <a:tcPr>
                    <a:noFill/>
                  </a:tcPr>
                </a:tc>
                <a:extLst>
                  <a:ext uri="{0D108BD9-81ED-4DB2-BD59-A6C34878D82A}">
                    <a16:rowId xmlns:a16="http://schemas.microsoft.com/office/drawing/2014/main" val="2533482549"/>
                  </a:ext>
                </a:extLst>
              </a:tr>
              <a:tr h="418539">
                <a:tc>
                  <a:txBody>
                    <a:bodyPr/>
                    <a:lstStyle/>
                    <a:p>
                      <a:endParaRPr lang="es-PE" dirty="0">
                        <a:solidFill>
                          <a:schemeClr val="bg1"/>
                        </a:solidFill>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dirty="0">
                          <a:solidFill>
                            <a:schemeClr val="bg1"/>
                          </a:solidFill>
                        </a:rPr>
                        <a:t>Contabilización de desinversiones</a:t>
                      </a:r>
                    </a:p>
                  </a:txBody>
                  <a:tcPr>
                    <a:noFill/>
                  </a:tcPr>
                </a:tc>
                <a:extLst>
                  <a:ext uri="{0D108BD9-81ED-4DB2-BD59-A6C34878D82A}">
                    <a16:rowId xmlns:a16="http://schemas.microsoft.com/office/drawing/2014/main" val="1391880414"/>
                  </a:ext>
                </a:extLst>
              </a:tr>
              <a:tr h="418539">
                <a:tc>
                  <a:txBody>
                    <a:bodyPr/>
                    <a:lstStyle/>
                    <a:p>
                      <a:endParaRPr lang="es-PE" dirty="0">
                        <a:solidFill>
                          <a:schemeClr val="bg1"/>
                        </a:solidFill>
                      </a:endParaRPr>
                    </a:p>
                  </a:txBody>
                  <a:tcPr>
                    <a:noFill/>
                  </a:tcPr>
                </a:tc>
                <a:tc>
                  <a:txBody>
                    <a:bodyPr/>
                    <a:lstStyle/>
                    <a:p>
                      <a:r>
                        <a:rPr lang="es-PE" dirty="0">
                          <a:solidFill>
                            <a:schemeClr val="bg1"/>
                          </a:solidFill>
                        </a:rPr>
                        <a:t>Controles generales de TI</a:t>
                      </a:r>
                    </a:p>
                  </a:txBody>
                  <a:tcPr>
                    <a:noFill/>
                  </a:tcPr>
                </a:tc>
                <a:extLst>
                  <a:ext uri="{0D108BD9-81ED-4DB2-BD59-A6C34878D82A}">
                    <a16:rowId xmlns:a16="http://schemas.microsoft.com/office/drawing/2014/main" val="1732967786"/>
                  </a:ext>
                </a:extLst>
              </a:tr>
              <a:tr h="418539">
                <a:tc>
                  <a:txBody>
                    <a:bodyPr/>
                    <a:lstStyle/>
                    <a:p>
                      <a:endParaRPr lang="es-PE" dirty="0">
                        <a:solidFill>
                          <a:schemeClr val="bg1"/>
                        </a:solidFill>
                      </a:endParaRPr>
                    </a:p>
                  </a:txBody>
                  <a:tcPr>
                    <a:noFill/>
                  </a:tcPr>
                </a:tc>
                <a:tc>
                  <a:txBody>
                    <a:bodyPr/>
                    <a:lstStyle/>
                    <a:p>
                      <a:endParaRPr lang="es-PE" dirty="0">
                        <a:solidFill>
                          <a:schemeClr val="bg1"/>
                        </a:solidFill>
                      </a:endParaRPr>
                    </a:p>
                  </a:txBody>
                  <a:tcPr>
                    <a:noFill/>
                  </a:tcPr>
                </a:tc>
                <a:extLst>
                  <a:ext uri="{0D108BD9-81ED-4DB2-BD59-A6C34878D82A}">
                    <a16:rowId xmlns:a16="http://schemas.microsoft.com/office/drawing/2014/main" val="194696083"/>
                  </a:ext>
                </a:extLst>
              </a:tr>
              <a:tr h="418539">
                <a:tc>
                  <a:txBody>
                    <a:bodyPr/>
                    <a:lstStyle/>
                    <a:p>
                      <a:r>
                        <a:rPr lang="es-PE" dirty="0">
                          <a:solidFill>
                            <a:schemeClr val="bg1"/>
                          </a:solidFill>
                        </a:rPr>
                        <a:t>Seguros</a:t>
                      </a:r>
                    </a:p>
                  </a:txBody>
                  <a:tcPr>
                    <a:noFill/>
                  </a:tcPr>
                </a:tc>
                <a:tc>
                  <a:txBody>
                    <a:bodyPr/>
                    <a:lstStyle/>
                    <a:p>
                      <a:r>
                        <a:rPr lang="es-PE" dirty="0">
                          <a:solidFill>
                            <a:schemeClr val="bg1"/>
                          </a:solidFill>
                        </a:rPr>
                        <a:t>Valoración de reservas técnicas de seguros y reaseguros</a:t>
                      </a:r>
                    </a:p>
                  </a:txBody>
                  <a:tcPr>
                    <a:noFill/>
                  </a:tcPr>
                </a:tc>
                <a:extLst>
                  <a:ext uri="{0D108BD9-81ED-4DB2-BD59-A6C34878D82A}">
                    <a16:rowId xmlns:a16="http://schemas.microsoft.com/office/drawing/2014/main" val="2582827482"/>
                  </a:ext>
                </a:extLst>
              </a:tr>
              <a:tr h="418539">
                <a:tc>
                  <a:txBody>
                    <a:bodyPr/>
                    <a:lstStyle/>
                    <a:p>
                      <a:endParaRPr lang="es-PE" dirty="0">
                        <a:solidFill>
                          <a:schemeClr val="bg1"/>
                        </a:solidFill>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dirty="0">
                          <a:solidFill>
                            <a:schemeClr val="bg1"/>
                          </a:solidFill>
                        </a:rPr>
                        <a:t>Riesgo de fraude en reconocimiento de ingresos</a:t>
                      </a:r>
                    </a:p>
                  </a:txBody>
                  <a:tcPr>
                    <a:noFill/>
                  </a:tcPr>
                </a:tc>
                <a:extLst>
                  <a:ext uri="{0D108BD9-81ED-4DB2-BD59-A6C34878D82A}">
                    <a16:rowId xmlns:a16="http://schemas.microsoft.com/office/drawing/2014/main" val="1677737597"/>
                  </a:ext>
                </a:extLst>
              </a:tr>
              <a:tr h="418539">
                <a:tc>
                  <a:txBody>
                    <a:bodyPr/>
                    <a:lstStyle/>
                    <a:p>
                      <a:endParaRPr lang="es-PE" dirty="0">
                        <a:solidFill>
                          <a:schemeClr val="bg1"/>
                        </a:solidFill>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dirty="0">
                          <a:solidFill>
                            <a:schemeClr val="bg1"/>
                          </a:solidFill>
                        </a:rPr>
                        <a:t>Valoración de inversiones</a:t>
                      </a:r>
                    </a:p>
                  </a:txBody>
                  <a:tcPr>
                    <a:noFill/>
                  </a:tcPr>
                </a:tc>
                <a:extLst>
                  <a:ext uri="{0D108BD9-81ED-4DB2-BD59-A6C34878D82A}">
                    <a16:rowId xmlns:a16="http://schemas.microsoft.com/office/drawing/2014/main" val="1230737363"/>
                  </a:ext>
                </a:extLst>
              </a:tr>
            </a:tbl>
          </a:graphicData>
        </a:graphic>
      </p:graphicFrame>
    </p:spTree>
    <p:extLst>
      <p:ext uri="{BB962C8B-B14F-4D97-AF65-F5344CB8AC3E}">
        <p14:creationId xmlns:p14="http://schemas.microsoft.com/office/powerpoint/2010/main" val="3934427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5832"/>
            <a:ext cx="9920835" cy="590093"/>
          </a:xfrm>
        </p:spPr>
        <p:txBody>
          <a:bodyPr/>
          <a:lstStyle/>
          <a:p>
            <a:r>
              <a:rPr lang="en-GB" sz="3200" b="1" dirty="0">
                <a:solidFill>
                  <a:prstClr val="white"/>
                </a:solidFill>
              </a:rPr>
              <a:t>Ejemplos de KAM</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95076-94E0-49D0-9E0C-0CC5263DC9E4}" type="datetime3">
              <a:rPr lang="en-US" sz="800">
                <a:solidFill>
                  <a:schemeClr val="bg1"/>
                </a:solidFill>
              </a:rPr>
              <a:pPr/>
              <a:t>5 July 2022</a:t>
            </a:fld>
            <a:endParaRPr lang="en-IN" sz="800" dirty="0">
              <a:solidFill>
                <a:schemeClr val="bg1"/>
              </a:solidFill>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rPr>
              <a:t>Page </a:t>
            </a:r>
            <a:fld id="{F1BC30E3-FFE5-4B91-AA19-87A149EBB9EE}" type="slidenum">
              <a:rPr sz="800">
                <a:solidFill>
                  <a:schemeClr val="bg1"/>
                </a:solidFill>
              </a:rPr>
              <a:pPr/>
              <a:t>23</a:t>
            </a:fld>
            <a:endParaRPr sz="800" dirty="0">
              <a:solidFill>
                <a:schemeClr val="bg1"/>
              </a:solidFill>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a:lnSpc>
                <a:spcPct val="85000"/>
              </a:lnSpc>
              <a:spcAft>
                <a:spcPts val="600"/>
              </a:spcAft>
              <a:buClr>
                <a:srgbClr val="FFE600"/>
              </a:buClr>
              <a:buSzPct val="100000"/>
              <a:defRPr/>
            </a:pPr>
            <a:endParaRPr lang="en-US" sz="1499" dirty="0">
              <a:solidFill>
                <a:schemeClr val="bg1"/>
              </a:solidFill>
              <a:latin typeface="EYInterstate Light"/>
            </a:endParaRPr>
          </a:p>
        </p:txBody>
      </p:sp>
      <p:graphicFrame>
        <p:nvGraphicFramePr>
          <p:cNvPr id="2" name="Table 2">
            <a:extLst>
              <a:ext uri="{FF2B5EF4-FFF2-40B4-BE49-F238E27FC236}">
                <a16:creationId xmlns:a16="http://schemas.microsoft.com/office/drawing/2014/main" id="{52C328BF-B45F-4AA2-AB2E-2B7A8A7C5A41}"/>
              </a:ext>
            </a:extLst>
          </p:cNvPr>
          <p:cNvGraphicFramePr>
            <a:graphicFrameLocks noGrp="1"/>
          </p:cNvGraphicFramePr>
          <p:nvPr>
            <p:extLst>
              <p:ext uri="{D42A27DB-BD31-4B8C-83A1-F6EECF244321}">
                <p14:modId xmlns:p14="http://schemas.microsoft.com/office/powerpoint/2010/main" val="358263338"/>
              </p:ext>
            </p:extLst>
          </p:nvPr>
        </p:nvGraphicFramePr>
        <p:xfrm>
          <a:off x="699361" y="1204640"/>
          <a:ext cx="10759213" cy="4185390"/>
        </p:xfrm>
        <a:graphic>
          <a:graphicData uri="http://schemas.openxmlformats.org/drawingml/2006/table">
            <a:tbl>
              <a:tblPr firstRow="1" bandRow="1">
                <a:tableStyleId>{073A0DAA-6AF3-43AB-8588-CEC1D06C72B9}</a:tableStyleId>
              </a:tblPr>
              <a:tblGrid>
                <a:gridCol w="2516346">
                  <a:extLst>
                    <a:ext uri="{9D8B030D-6E8A-4147-A177-3AD203B41FA5}">
                      <a16:colId xmlns:a16="http://schemas.microsoft.com/office/drawing/2014/main" val="1875027443"/>
                    </a:ext>
                  </a:extLst>
                </a:gridCol>
                <a:gridCol w="8242867">
                  <a:extLst>
                    <a:ext uri="{9D8B030D-6E8A-4147-A177-3AD203B41FA5}">
                      <a16:colId xmlns:a16="http://schemas.microsoft.com/office/drawing/2014/main" val="1879789616"/>
                    </a:ext>
                  </a:extLst>
                </a:gridCol>
              </a:tblGrid>
              <a:tr h="418539">
                <a:tc>
                  <a:txBody>
                    <a:bodyPr/>
                    <a:lstStyle/>
                    <a:p>
                      <a:r>
                        <a:rPr lang="es-PE" dirty="0">
                          <a:solidFill>
                            <a:schemeClr val="bg1"/>
                          </a:solidFill>
                        </a:rPr>
                        <a:t>Industria</a:t>
                      </a:r>
                    </a:p>
                  </a:txBody>
                  <a:tcPr>
                    <a:noFill/>
                  </a:tcPr>
                </a:tc>
                <a:tc>
                  <a:txBody>
                    <a:bodyPr/>
                    <a:lstStyle/>
                    <a:p>
                      <a:r>
                        <a:rPr lang="es-PE" dirty="0">
                          <a:solidFill>
                            <a:schemeClr val="bg1"/>
                          </a:solidFill>
                        </a:rPr>
                        <a:t>KAM</a:t>
                      </a:r>
                    </a:p>
                  </a:txBody>
                  <a:tcPr>
                    <a:noFill/>
                  </a:tcPr>
                </a:tc>
                <a:extLst>
                  <a:ext uri="{0D108BD9-81ED-4DB2-BD59-A6C34878D82A}">
                    <a16:rowId xmlns:a16="http://schemas.microsoft.com/office/drawing/2014/main" val="3516649608"/>
                  </a:ext>
                </a:extLst>
              </a:tr>
              <a:tr h="418539">
                <a:tc>
                  <a:txBody>
                    <a:bodyPr/>
                    <a:lstStyle/>
                    <a:p>
                      <a:r>
                        <a:rPr lang="es-PE" dirty="0">
                          <a:solidFill>
                            <a:schemeClr val="bg1"/>
                          </a:solidFill>
                        </a:rPr>
                        <a:t>Consumo masivo</a:t>
                      </a:r>
                    </a:p>
                  </a:txBody>
                  <a:tcPr>
                    <a:noFill/>
                  </a:tcPr>
                </a:tc>
                <a:tc>
                  <a:txBody>
                    <a:bodyPr/>
                    <a:lstStyle/>
                    <a:p>
                      <a:r>
                        <a:rPr lang="es-PE" dirty="0">
                          <a:solidFill>
                            <a:schemeClr val="bg1"/>
                          </a:solidFill>
                        </a:rPr>
                        <a:t>Medición y reconocimiento de descuentos</a:t>
                      </a:r>
                    </a:p>
                  </a:txBody>
                  <a:tcPr>
                    <a:noFill/>
                  </a:tcPr>
                </a:tc>
                <a:extLst>
                  <a:ext uri="{0D108BD9-81ED-4DB2-BD59-A6C34878D82A}">
                    <a16:rowId xmlns:a16="http://schemas.microsoft.com/office/drawing/2014/main" val="3067688103"/>
                  </a:ext>
                </a:extLst>
              </a:tr>
              <a:tr h="418539">
                <a:tc>
                  <a:txBody>
                    <a:bodyPr/>
                    <a:lstStyle/>
                    <a:p>
                      <a:endParaRPr lang="es-PE" dirty="0">
                        <a:solidFill>
                          <a:schemeClr val="bg1"/>
                        </a:solidFill>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dirty="0">
                          <a:solidFill>
                            <a:schemeClr val="bg1"/>
                          </a:solidFill>
                        </a:rPr>
                        <a:t>Contabilidad de cobertura</a:t>
                      </a:r>
                    </a:p>
                  </a:txBody>
                  <a:tcPr>
                    <a:noFill/>
                  </a:tcPr>
                </a:tc>
                <a:extLst>
                  <a:ext uri="{0D108BD9-81ED-4DB2-BD59-A6C34878D82A}">
                    <a16:rowId xmlns:a16="http://schemas.microsoft.com/office/drawing/2014/main" val="2533482549"/>
                  </a:ext>
                </a:extLst>
              </a:tr>
              <a:tr h="418539">
                <a:tc>
                  <a:txBody>
                    <a:bodyPr/>
                    <a:lstStyle/>
                    <a:p>
                      <a:endParaRPr lang="es-PE" dirty="0">
                        <a:solidFill>
                          <a:schemeClr val="bg1"/>
                        </a:solidFill>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dirty="0">
                          <a:solidFill>
                            <a:schemeClr val="bg1"/>
                          </a:solidFill>
                        </a:rPr>
                        <a:t>Contabilización de posiciones fiscales inciertas</a:t>
                      </a:r>
                    </a:p>
                  </a:txBody>
                  <a:tcPr>
                    <a:noFill/>
                  </a:tcPr>
                </a:tc>
                <a:extLst>
                  <a:ext uri="{0D108BD9-81ED-4DB2-BD59-A6C34878D82A}">
                    <a16:rowId xmlns:a16="http://schemas.microsoft.com/office/drawing/2014/main" val="1391880414"/>
                  </a:ext>
                </a:extLst>
              </a:tr>
              <a:tr h="418539">
                <a:tc>
                  <a:txBody>
                    <a:bodyPr/>
                    <a:lstStyle/>
                    <a:p>
                      <a:endParaRPr lang="es-PE" dirty="0">
                        <a:solidFill>
                          <a:schemeClr val="bg1"/>
                        </a:solidFill>
                      </a:endParaRPr>
                    </a:p>
                  </a:txBody>
                  <a:tcPr>
                    <a:noFill/>
                  </a:tcPr>
                </a:tc>
                <a:tc>
                  <a:txBody>
                    <a:bodyPr/>
                    <a:lstStyle/>
                    <a:p>
                      <a:r>
                        <a:rPr lang="es-PE" dirty="0">
                          <a:solidFill>
                            <a:schemeClr val="bg1"/>
                          </a:solidFill>
                        </a:rPr>
                        <a:t>Contabilidad de adquisiciones</a:t>
                      </a:r>
                    </a:p>
                  </a:txBody>
                  <a:tcPr>
                    <a:noFill/>
                  </a:tcPr>
                </a:tc>
                <a:extLst>
                  <a:ext uri="{0D108BD9-81ED-4DB2-BD59-A6C34878D82A}">
                    <a16:rowId xmlns:a16="http://schemas.microsoft.com/office/drawing/2014/main" val="1732967786"/>
                  </a:ext>
                </a:extLst>
              </a:tr>
              <a:tr h="418539">
                <a:tc>
                  <a:txBody>
                    <a:bodyPr/>
                    <a:lstStyle/>
                    <a:p>
                      <a:endParaRPr lang="es-PE" dirty="0">
                        <a:solidFill>
                          <a:schemeClr val="bg1"/>
                        </a:solidFill>
                      </a:endParaRPr>
                    </a:p>
                  </a:txBody>
                  <a:tcPr>
                    <a:noFill/>
                  </a:tcPr>
                </a:tc>
                <a:tc>
                  <a:txBody>
                    <a:bodyPr/>
                    <a:lstStyle/>
                    <a:p>
                      <a:r>
                        <a:rPr lang="es-PE" dirty="0">
                          <a:solidFill>
                            <a:schemeClr val="bg1"/>
                          </a:solidFill>
                        </a:rPr>
                        <a:t>Valoración de activos biológicos</a:t>
                      </a:r>
                    </a:p>
                  </a:txBody>
                  <a:tcPr>
                    <a:noFill/>
                  </a:tcPr>
                </a:tc>
                <a:extLst>
                  <a:ext uri="{0D108BD9-81ED-4DB2-BD59-A6C34878D82A}">
                    <a16:rowId xmlns:a16="http://schemas.microsoft.com/office/drawing/2014/main" val="194696083"/>
                  </a:ext>
                </a:extLst>
              </a:tr>
              <a:tr h="418539">
                <a:tc>
                  <a:txBody>
                    <a:bodyPr/>
                    <a:lstStyle/>
                    <a:p>
                      <a:endParaRPr lang="es-PE" dirty="0">
                        <a:solidFill>
                          <a:schemeClr val="bg1"/>
                        </a:solidFill>
                      </a:endParaRPr>
                    </a:p>
                  </a:txBody>
                  <a:tcPr>
                    <a:noFill/>
                  </a:tcPr>
                </a:tc>
                <a:tc>
                  <a:txBody>
                    <a:bodyPr/>
                    <a:lstStyle/>
                    <a:p>
                      <a:endParaRPr lang="es-PE" dirty="0">
                        <a:solidFill>
                          <a:schemeClr val="bg1"/>
                        </a:solidFill>
                      </a:endParaRPr>
                    </a:p>
                  </a:txBody>
                  <a:tcPr>
                    <a:noFill/>
                  </a:tcPr>
                </a:tc>
                <a:extLst>
                  <a:ext uri="{0D108BD9-81ED-4DB2-BD59-A6C34878D82A}">
                    <a16:rowId xmlns:a16="http://schemas.microsoft.com/office/drawing/2014/main" val="2582827482"/>
                  </a:ext>
                </a:extLst>
              </a:tr>
              <a:tr h="418539">
                <a:tc>
                  <a:txBody>
                    <a:bodyPr/>
                    <a:lstStyle/>
                    <a:p>
                      <a:r>
                        <a:rPr lang="es-PE" dirty="0">
                          <a:solidFill>
                            <a:schemeClr val="bg1"/>
                          </a:solidFill>
                        </a:rPr>
                        <a:t>Producción</a:t>
                      </a:r>
                    </a:p>
                  </a:txBody>
                  <a:tcPr>
                    <a:noFill/>
                  </a:tcPr>
                </a:tc>
                <a:tc>
                  <a:txBody>
                    <a:bodyPr/>
                    <a:lstStyle/>
                    <a:p>
                      <a:r>
                        <a:rPr lang="es-PE" dirty="0">
                          <a:solidFill>
                            <a:schemeClr val="bg1"/>
                          </a:solidFill>
                        </a:rPr>
                        <a:t>Capitalización y medición de costos de desarrollo</a:t>
                      </a:r>
                    </a:p>
                  </a:txBody>
                  <a:tcPr>
                    <a:noFill/>
                  </a:tcPr>
                </a:tc>
                <a:extLst>
                  <a:ext uri="{0D108BD9-81ED-4DB2-BD59-A6C34878D82A}">
                    <a16:rowId xmlns:a16="http://schemas.microsoft.com/office/drawing/2014/main" val="1677737597"/>
                  </a:ext>
                </a:extLst>
              </a:tr>
              <a:tr h="418539">
                <a:tc>
                  <a:txBody>
                    <a:bodyPr/>
                    <a:lstStyle/>
                    <a:p>
                      <a:endParaRPr lang="es-PE" dirty="0">
                        <a:solidFill>
                          <a:schemeClr val="bg1"/>
                        </a:solidFill>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dirty="0">
                          <a:solidFill>
                            <a:schemeClr val="bg1"/>
                          </a:solidFill>
                        </a:rPr>
                        <a:t>Medición del fondo de comercio y marcas con vida útil indefinida</a:t>
                      </a:r>
                    </a:p>
                  </a:txBody>
                  <a:tcPr>
                    <a:noFill/>
                  </a:tcPr>
                </a:tc>
                <a:extLst>
                  <a:ext uri="{0D108BD9-81ED-4DB2-BD59-A6C34878D82A}">
                    <a16:rowId xmlns:a16="http://schemas.microsoft.com/office/drawing/2014/main" val="1230737363"/>
                  </a:ext>
                </a:extLst>
              </a:tr>
              <a:tr h="418539">
                <a:tc>
                  <a:txBody>
                    <a:bodyPr/>
                    <a:lstStyle/>
                    <a:p>
                      <a:endParaRPr lang="es-PE" dirty="0">
                        <a:solidFill>
                          <a:schemeClr val="bg1"/>
                        </a:solidFill>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dirty="0">
                          <a:solidFill>
                            <a:schemeClr val="bg1"/>
                          </a:solidFill>
                        </a:rPr>
                        <a:t>Reconocimiento de ingresos</a:t>
                      </a:r>
                    </a:p>
                  </a:txBody>
                  <a:tcPr>
                    <a:noFill/>
                  </a:tcPr>
                </a:tc>
                <a:extLst>
                  <a:ext uri="{0D108BD9-81ED-4DB2-BD59-A6C34878D82A}">
                    <a16:rowId xmlns:a16="http://schemas.microsoft.com/office/drawing/2014/main" val="2995922616"/>
                  </a:ext>
                </a:extLst>
              </a:tr>
            </a:tbl>
          </a:graphicData>
        </a:graphic>
      </p:graphicFrame>
    </p:spTree>
    <p:extLst>
      <p:ext uri="{BB962C8B-B14F-4D97-AF65-F5344CB8AC3E}">
        <p14:creationId xmlns:p14="http://schemas.microsoft.com/office/powerpoint/2010/main" val="1782402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5832"/>
            <a:ext cx="9920835" cy="590093"/>
          </a:xfrm>
        </p:spPr>
        <p:txBody>
          <a:bodyPr/>
          <a:lstStyle/>
          <a:p>
            <a:r>
              <a:rPr lang="en-GB" sz="3200" b="1" dirty="0">
                <a:solidFill>
                  <a:prstClr val="white"/>
                </a:solidFill>
              </a:rPr>
              <a:t>Ejemplos de KAM</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95076-94E0-49D0-9E0C-0CC5263DC9E4}" type="datetime3">
              <a:rPr lang="en-US" sz="800">
                <a:solidFill>
                  <a:schemeClr val="bg1"/>
                </a:solidFill>
              </a:rPr>
              <a:pPr/>
              <a:t>5 July 2022</a:t>
            </a:fld>
            <a:endParaRPr lang="en-IN" sz="800" dirty="0">
              <a:solidFill>
                <a:schemeClr val="bg1"/>
              </a:solidFill>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rPr>
              <a:t>Page </a:t>
            </a:r>
            <a:fld id="{F1BC30E3-FFE5-4B91-AA19-87A149EBB9EE}" type="slidenum">
              <a:rPr sz="800">
                <a:solidFill>
                  <a:schemeClr val="bg1"/>
                </a:solidFill>
              </a:rPr>
              <a:pPr/>
              <a:t>24</a:t>
            </a:fld>
            <a:endParaRPr sz="800" dirty="0">
              <a:solidFill>
                <a:schemeClr val="bg1"/>
              </a:solidFill>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a:lnSpc>
                <a:spcPct val="85000"/>
              </a:lnSpc>
              <a:spcAft>
                <a:spcPts val="600"/>
              </a:spcAft>
              <a:buClr>
                <a:srgbClr val="FFE600"/>
              </a:buClr>
              <a:buSzPct val="100000"/>
              <a:defRPr/>
            </a:pPr>
            <a:endParaRPr lang="en-US" sz="1499" dirty="0">
              <a:solidFill>
                <a:schemeClr val="bg1"/>
              </a:solidFill>
              <a:latin typeface="EYInterstate Light"/>
            </a:endParaRPr>
          </a:p>
        </p:txBody>
      </p:sp>
      <p:graphicFrame>
        <p:nvGraphicFramePr>
          <p:cNvPr id="2" name="Table 2">
            <a:extLst>
              <a:ext uri="{FF2B5EF4-FFF2-40B4-BE49-F238E27FC236}">
                <a16:creationId xmlns:a16="http://schemas.microsoft.com/office/drawing/2014/main" id="{52C328BF-B45F-4AA2-AB2E-2B7A8A7C5A41}"/>
              </a:ext>
            </a:extLst>
          </p:cNvPr>
          <p:cNvGraphicFramePr>
            <a:graphicFrameLocks noGrp="1"/>
          </p:cNvGraphicFramePr>
          <p:nvPr>
            <p:extLst>
              <p:ext uri="{D42A27DB-BD31-4B8C-83A1-F6EECF244321}">
                <p14:modId xmlns:p14="http://schemas.microsoft.com/office/powerpoint/2010/main" val="2366562990"/>
              </p:ext>
            </p:extLst>
          </p:nvPr>
        </p:nvGraphicFramePr>
        <p:xfrm>
          <a:off x="699361" y="1090340"/>
          <a:ext cx="10759213" cy="5359230"/>
        </p:xfrm>
        <a:graphic>
          <a:graphicData uri="http://schemas.openxmlformats.org/drawingml/2006/table">
            <a:tbl>
              <a:tblPr firstRow="1" bandRow="1">
                <a:tableStyleId>{073A0DAA-6AF3-43AB-8588-CEC1D06C72B9}</a:tableStyleId>
              </a:tblPr>
              <a:tblGrid>
                <a:gridCol w="2516346">
                  <a:extLst>
                    <a:ext uri="{9D8B030D-6E8A-4147-A177-3AD203B41FA5}">
                      <a16:colId xmlns:a16="http://schemas.microsoft.com/office/drawing/2014/main" val="1875027443"/>
                    </a:ext>
                  </a:extLst>
                </a:gridCol>
                <a:gridCol w="8242867">
                  <a:extLst>
                    <a:ext uri="{9D8B030D-6E8A-4147-A177-3AD203B41FA5}">
                      <a16:colId xmlns:a16="http://schemas.microsoft.com/office/drawing/2014/main" val="1879789616"/>
                    </a:ext>
                  </a:extLst>
                </a:gridCol>
              </a:tblGrid>
              <a:tr h="418539">
                <a:tc>
                  <a:txBody>
                    <a:bodyPr/>
                    <a:lstStyle/>
                    <a:p>
                      <a:r>
                        <a:rPr lang="es-PE" dirty="0">
                          <a:solidFill>
                            <a:schemeClr val="bg1"/>
                          </a:solidFill>
                        </a:rPr>
                        <a:t>Industria</a:t>
                      </a:r>
                    </a:p>
                  </a:txBody>
                  <a:tcPr>
                    <a:noFill/>
                  </a:tcPr>
                </a:tc>
                <a:tc>
                  <a:txBody>
                    <a:bodyPr/>
                    <a:lstStyle/>
                    <a:p>
                      <a:r>
                        <a:rPr lang="es-PE" dirty="0">
                          <a:solidFill>
                            <a:schemeClr val="bg1"/>
                          </a:solidFill>
                        </a:rPr>
                        <a:t>KAM</a:t>
                      </a:r>
                    </a:p>
                  </a:txBody>
                  <a:tcPr>
                    <a:noFill/>
                  </a:tcPr>
                </a:tc>
                <a:extLst>
                  <a:ext uri="{0D108BD9-81ED-4DB2-BD59-A6C34878D82A}">
                    <a16:rowId xmlns:a16="http://schemas.microsoft.com/office/drawing/2014/main" val="3516649608"/>
                  </a:ext>
                </a:extLst>
              </a:tr>
              <a:tr h="418539">
                <a:tc>
                  <a:txBody>
                    <a:bodyPr/>
                    <a:lstStyle/>
                    <a:p>
                      <a:r>
                        <a:rPr lang="es-PE" dirty="0">
                          <a:solidFill>
                            <a:schemeClr val="bg1"/>
                          </a:solidFill>
                        </a:rPr>
                        <a:t>Energía y Minería</a:t>
                      </a:r>
                    </a:p>
                  </a:txBody>
                  <a:tcPr>
                    <a:noFill/>
                  </a:tcPr>
                </a:tc>
                <a:tc>
                  <a:txBody>
                    <a:bodyPr/>
                    <a:lstStyle/>
                    <a:p>
                      <a:r>
                        <a:rPr lang="es-PE" dirty="0">
                          <a:solidFill>
                            <a:schemeClr val="bg1"/>
                          </a:solidFill>
                        </a:rPr>
                        <a:t>Estimación de las disposiciones de desmantelamiento y restauración</a:t>
                      </a:r>
                    </a:p>
                  </a:txBody>
                  <a:tcPr>
                    <a:noFill/>
                  </a:tcPr>
                </a:tc>
                <a:extLst>
                  <a:ext uri="{0D108BD9-81ED-4DB2-BD59-A6C34878D82A}">
                    <a16:rowId xmlns:a16="http://schemas.microsoft.com/office/drawing/2014/main" val="3067688103"/>
                  </a:ext>
                </a:extLst>
              </a:tr>
              <a:tr h="418539">
                <a:tc>
                  <a:txBody>
                    <a:bodyPr/>
                    <a:lstStyle/>
                    <a:p>
                      <a:endParaRPr lang="es-PE" dirty="0">
                        <a:solidFill>
                          <a:schemeClr val="bg1"/>
                        </a:solidFill>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dirty="0">
                          <a:solidFill>
                            <a:schemeClr val="bg1"/>
                          </a:solidFill>
                        </a:rPr>
                        <a:t>Recuperabilidad de activos por impuestos diferidos</a:t>
                      </a:r>
                    </a:p>
                  </a:txBody>
                  <a:tcPr>
                    <a:noFill/>
                  </a:tcPr>
                </a:tc>
                <a:extLst>
                  <a:ext uri="{0D108BD9-81ED-4DB2-BD59-A6C34878D82A}">
                    <a16:rowId xmlns:a16="http://schemas.microsoft.com/office/drawing/2014/main" val="2533482549"/>
                  </a:ext>
                </a:extLst>
              </a:tr>
              <a:tr h="418539">
                <a:tc>
                  <a:txBody>
                    <a:bodyPr/>
                    <a:lstStyle/>
                    <a:p>
                      <a:endParaRPr lang="es-PE" dirty="0">
                        <a:solidFill>
                          <a:schemeClr val="bg1"/>
                        </a:solidFill>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dirty="0">
                          <a:solidFill>
                            <a:schemeClr val="bg1"/>
                          </a:solidFill>
                        </a:rPr>
                        <a:t>Estimaciones de reservas y recursos minerales</a:t>
                      </a:r>
                    </a:p>
                  </a:txBody>
                  <a:tcPr>
                    <a:noFill/>
                  </a:tcPr>
                </a:tc>
                <a:extLst>
                  <a:ext uri="{0D108BD9-81ED-4DB2-BD59-A6C34878D82A}">
                    <a16:rowId xmlns:a16="http://schemas.microsoft.com/office/drawing/2014/main" val="1391880414"/>
                  </a:ext>
                </a:extLst>
              </a:tr>
              <a:tr h="418539">
                <a:tc>
                  <a:txBody>
                    <a:bodyPr/>
                    <a:lstStyle/>
                    <a:p>
                      <a:endParaRPr lang="es-PE" dirty="0">
                        <a:solidFill>
                          <a:schemeClr val="bg1"/>
                        </a:solidFill>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dirty="0">
                          <a:solidFill>
                            <a:schemeClr val="bg1"/>
                          </a:solidFill>
                        </a:rPr>
                        <a:t>Deterioro de activos de larga duración</a:t>
                      </a:r>
                    </a:p>
                  </a:txBody>
                  <a:tcPr>
                    <a:noFill/>
                  </a:tcPr>
                </a:tc>
                <a:extLst>
                  <a:ext uri="{0D108BD9-81ED-4DB2-BD59-A6C34878D82A}">
                    <a16:rowId xmlns:a16="http://schemas.microsoft.com/office/drawing/2014/main" val="1732967786"/>
                  </a:ext>
                </a:extLst>
              </a:tr>
              <a:tr h="0">
                <a:tc>
                  <a:txBody>
                    <a:bodyPr/>
                    <a:lstStyle/>
                    <a:p>
                      <a:endParaRPr lang="es-PE" dirty="0">
                        <a:solidFill>
                          <a:schemeClr val="bg1"/>
                        </a:solidFill>
                      </a:endParaRPr>
                    </a:p>
                  </a:txBody>
                  <a:tcPr>
                    <a:noFill/>
                  </a:tcPr>
                </a:tc>
                <a:tc>
                  <a:txBody>
                    <a:bodyPr/>
                    <a:lstStyle/>
                    <a:p>
                      <a:endParaRPr lang="es-PE" dirty="0">
                        <a:solidFill>
                          <a:schemeClr val="bg1"/>
                        </a:solidFill>
                      </a:endParaRPr>
                    </a:p>
                  </a:txBody>
                  <a:tcPr>
                    <a:noFill/>
                  </a:tcPr>
                </a:tc>
                <a:extLst>
                  <a:ext uri="{0D108BD9-81ED-4DB2-BD59-A6C34878D82A}">
                    <a16:rowId xmlns:a16="http://schemas.microsoft.com/office/drawing/2014/main" val="194696083"/>
                  </a:ext>
                </a:extLst>
              </a:tr>
              <a:tr h="418539">
                <a:tc>
                  <a:txBody>
                    <a:bodyPr/>
                    <a:lstStyle/>
                    <a:p>
                      <a:r>
                        <a:rPr lang="es-PE" dirty="0">
                          <a:solidFill>
                            <a:schemeClr val="bg1"/>
                          </a:solidFill>
                        </a:rPr>
                        <a:t>Telecomunicaciones</a:t>
                      </a: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dirty="0">
                          <a:solidFill>
                            <a:schemeClr val="bg1"/>
                          </a:solidFill>
                        </a:rPr>
                        <a:t>Precisión e integridad de los ingresos transaccionales</a:t>
                      </a:r>
                    </a:p>
                  </a:txBody>
                  <a:tcPr>
                    <a:noFill/>
                  </a:tcPr>
                </a:tc>
                <a:extLst>
                  <a:ext uri="{0D108BD9-81ED-4DB2-BD59-A6C34878D82A}">
                    <a16:rowId xmlns:a16="http://schemas.microsoft.com/office/drawing/2014/main" val="2582827482"/>
                  </a:ext>
                </a:extLst>
              </a:tr>
              <a:tr h="418539">
                <a:tc>
                  <a:txBody>
                    <a:bodyPr/>
                    <a:lstStyle/>
                    <a:p>
                      <a:endParaRPr lang="es-PE" dirty="0">
                        <a:solidFill>
                          <a:schemeClr val="bg1"/>
                        </a:solidFill>
                      </a:endParaRPr>
                    </a:p>
                  </a:txBody>
                  <a:tcPr>
                    <a:noFill/>
                  </a:tcPr>
                </a:tc>
                <a:tc>
                  <a:txBody>
                    <a:bodyPr/>
                    <a:lstStyle/>
                    <a:p>
                      <a:r>
                        <a:rPr lang="es-PE" dirty="0">
                          <a:solidFill>
                            <a:schemeClr val="bg1"/>
                          </a:solidFill>
                        </a:rPr>
                        <a:t>Capitalización de costos de desarrollo</a:t>
                      </a:r>
                    </a:p>
                  </a:txBody>
                  <a:tcPr>
                    <a:noFill/>
                  </a:tcPr>
                </a:tc>
                <a:extLst>
                  <a:ext uri="{0D108BD9-81ED-4DB2-BD59-A6C34878D82A}">
                    <a16:rowId xmlns:a16="http://schemas.microsoft.com/office/drawing/2014/main" val="1677737597"/>
                  </a:ext>
                </a:extLst>
              </a:tr>
              <a:tr h="418539">
                <a:tc>
                  <a:txBody>
                    <a:bodyPr/>
                    <a:lstStyle/>
                    <a:p>
                      <a:endParaRPr lang="es-PE" dirty="0">
                        <a:solidFill>
                          <a:schemeClr val="bg1"/>
                        </a:solidFill>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dirty="0">
                          <a:solidFill>
                            <a:schemeClr val="bg1"/>
                          </a:solidFill>
                        </a:rPr>
                        <a:t>Reclamaciones, litigios y pasivos contingentes</a:t>
                      </a:r>
                    </a:p>
                  </a:txBody>
                  <a:tcPr>
                    <a:noFill/>
                  </a:tcPr>
                </a:tc>
                <a:extLst>
                  <a:ext uri="{0D108BD9-81ED-4DB2-BD59-A6C34878D82A}">
                    <a16:rowId xmlns:a16="http://schemas.microsoft.com/office/drawing/2014/main" val="1230737363"/>
                  </a:ext>
                </a:extLst>
              </a:tr>
              <a:tr h="0">
                <a:tc>
                  <a:txBody>
                    <a:bodyPr/>
                    <a:lstStyle/>
                    <a:p>
                      <a:endParaRPr lang="es-PE" dirty="0">
                        <a:solidFill>
                          <a:schemeClr val="bg1"/>
                        </a:solidFill>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endParaRPr lang="es-PE" dirty="0">
                        <a:solidFill>
                          <a:schemeClr val="bg1"/>
                        </a:solidFill>
                      </a:endParaRPr>
                    </a:p>
                  </a:txBody>
                  <a:tcPr>
                    <a:noFill/>
                  </a:tcPr>
                </a:tc>
                <a:extLst>
                  <a:ext uri="{0D108BD9-81ED-4DB2-BD59-A6C34878D82A}">
                    <a16:rowId xmlns:a16="http://schemas.microsoft.com/office/drawing/2014/main" val="2995922616"/>
                  </a:ext>
                </a:extLst>
              </a:tr>
              <a:tr h="418539">
                <a:tc>
                  <a:txBody>
                    <a:bodyPr/>
                    <a:lstStyle/>
                    <a:p>
                      <a:r>
                        <a:rPr lang="es-PE" dirty="0">
                          <a:solidFill>
                            <a:schemeClr val="bg1"/>
                          </a:solidFill>
                        </a:rPr>
                        <a:t>Construcción</a:t>
                      </a:r>
                    </a:p>
                  </a:txBody>
                  <a:tcPr>
                    <a:noFill/>
                  </a:tcPr>
                </a:tc>
                <a:tc>
                  <a:txBody>
                    <a:bodyPr/>
                    <a:lstStyle/>
                    <a:p>
                      <a:r>
                        <a:rPr lang="es-PE" dirty="0">
                          <a:solidFill>
                            <a:schemeClr val="bg1"/>
                          </a:solidFill>
                        </a:rPr>
                        <a:t>Contratos de construcción a largo plazo y medición de pérdidas al finalizar y provisiones para riesgos de proyectos</a:t>
                      </a:r>
                    </a:p>
                  </a:txBody>
                  <a:tcPr>
                    <a:noFill/>
                  </a:tcPr>
                </a:tc>
                <a:extLst>
                  <a:ext uri="{0D108BD9-81ED-4DB2-BD59-A6C34878D82A}">
                    <a16:rowId xmlns:a16="http://schemas.microsoft.com/office/drawing/2014/main" val="1121642481"/>
                  </a:ext>
                </a:extLst>
              </a:tr>
              <a:tr h="418539">
                <a:tc>
                  <a:txBody>
                    <a:bodyPr/>
                    <a:lstStyle/>
                    <a:p>
                      <a:endParaRPr lang="es-PE" dirty="0">
                        <a:solidFill>
                          <a:schemeClr val="bg1"/>
                        </a:solidFill>
                      </a:endParaRPr>
                    </a:p>
                  </a:txBody>
                  <a:tcPr>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s-PE" dirty="0">
                          <a:solidFill>
                            <a:schemeClr val="bg1"/>
                          </a:solidFill>
                        </a:rPr>
                        <a:t>Reconocimiento de ingresos de proyectos y valoración de cuentas por cobrar (no facturadas)</a:t>
                      </a:r>
                    </a:p>
                  </a:txBody>
                  <a:tcPr>
                    <a:noFill/>
                  </a:tcPr>
                </a:tc>
                <a:extLst>
                  <a:ext uri="{0D108BD9-81ED-4DB2-BD59-A6C34878D82A}">
                    <a16:rowId xmlns:a16="http://schemas.microsoft.com/office/drawing/2014/main" val="3448829152"/>
                  </a:ext>
                </a:extLst>
              </a:tr>
            </a:tbl>
          </a:graphicData>
        </a:graphic>
      </p:graphicFrame>
    </p:spTree>
    <p:extLst>
      <p:ext uri="{BB962C8B-B14F-4D97-AF65-F5344CB8AC3E}">
        <p14:creationId xmlns:p14="http://schemas.microsoft.com/office/powerpoint/2010/main" val="2768344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5832"/>
            <a:ext cx="9920835" cy="590093"/>
          </a:xfrm>
        </p:spPr>
        <p:txBody>
          <a:bodyPr/>
          <a:lstStyle/>
          <a:p>
            <a:r>
              <a:rPr lang="en-GB" sz="3200" b="1" dirty="0" err="1">
                <a:solidFill>
                  <a:prstClr val="white"/>
                </a:solidFill>
              </a:rPr>
              <a:t>Ejemplo</a:t>
            </a:r>
            <a:r>
              <a:rPr lang="en-GB" sz="3200" b="1" dirty="0">
                <a:solidFill>
                  <a:prstClr val="white"/>
                </a:solidFill>
              </a:rPr>
              <a:t> de Dictamen</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95076-94E0-49D0-9E0C-0CC5263DC9E4}" type="datetime3">
              <a:rPr lang="en-US" sz="800">
                <a:solidFill>
                  <a:schemeClr val="bg1"/>
                </a:solidFill>
              </a:rPr>
              <a:pPr/>
              <a:t>5 July 2022</a:t>
            </a:fld>
            <a:endParaRPr lang="en-IN" sz="800" dirty="0">
              <a:solidFill>
                <a:schemeClr val="bg1"/>
              </a:solidFill>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rPr>
              <a:t>Page </a:t>
            </a:r>
            <a:fld id="{F1BC30E3-FFE5-4B91-AA19-87A149EBB9EE}" type="slidenum">
              <a:rPr sz="800">
                <a:solidFill>
                  <a:schemeClr val="bg1"/>
                </a:solidFill>
              </a:rPr>
              <a:pPr/>
              <a:t>25</a:t>
            </a:fld>
            <a:endParaRPr sz="800" dirty="0">
              <a:solidFill>
                <a:schemeClr val="bg1"/>
              </a:solidFill>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a:lnSpc>
                <a:spcPct val="85000"/>
              </a:lnSpc>
              <a:spcAft>
                <a:spcPts val="600"/>
              </a:spcAft>
              <a:buClr>
                <a:srgbClr val="FFE600"/>
              </a:buClr>
              <a:buSzPct val="100000"/>
              <a:defRPr/>
            </a:pPr>
            <a:endParaRPr lang="en-US" sz="1499" dirty="0">
              <a:solidFill>
                <a:schemeClr val="bg1"/>
              </a:solidFill>
              <a:latin typeface="EYInterstate Light"/>
            </a:endParaRPr>
          </a:p>
        </p:txBody>
      </p:sp>
      <p:sp>
        <p:nvSpPr>
          <p:cNvPr id="7" name="TextBox 6">
            <a:extLst>
              <a:ext uri="{FF2B5EF4-FFF2-40B4-BE49-F238E27FC236}">
                <a16:creationId xmlns:a16="http://schemas.microsoft.com/office/drawing/2014/main" id="{AD847680-E2A9-400E-835A-2446D4359692}"/>
              </a:ext>
            </a:extLst>
          </p:cNvPr>
          <p:cNvSpPr txBox="1"/>
          <p:nvPr/>
        </p:nvSpPr>
        <p:spPr>
          <a:xfrm>
            <a:off x="609601" y="1231158"/>
            <a:ext cx="10568393" cy="4770671"/>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s-CO" sz="1200" b="1" u="sng" dirty="0">
                <a:solidFill>
                  <a:schemeClr val="bg1"/>
                </a:solidFill>
              </a:rPr>
              <a:t>Informe del auditor independiente</a:t>
            </a:r>
          </a:p>
          <a:p>
            <a:endParaRPr lang="es-PE" sz="1200" dirty="0">
              <a:solidFill>
                <a:schemeClr val="bg1"/>
              </a:solidFill>
            </a:endParaRPr>
          </a:p>
          <a:p>
            <a:r>
              <a:rPr lang="es-PE" sz="1200" dirty="0">
                <a:solidFill>
                  <a:schemeClr val="bg1"/>
                </a:solidFill>
              </a:rPr>
              <a:t>A los accionistas de [Nombre de la entidad] [u otro destinatario apropiado]</a:t>
            </a:r>
          </a:p>
          <a:p>
            <a:endParaRPr lang="es-PE" sz="1200" dirty="0">
              <a:solidFill>
                <a:schemeClr val="bg1"/>
              </a:solidFill>
            </a:endParaRPr>
          </a:p>
          <a:p>
            <a:r>
              <a:rPr lang="es-PE" sz="1200" b="1" u="sng" dirty="0">
                <a:solidFill>
                  <a:schemeClr val="bg1"/>
                </a:solidFill>
              </a:rPr>
              <a:t>Informe sobre la auditoría de los estados financieros</a:t>
            </a:r>
          </a:p>
          <a:p>
            <a:endParaRPr lang="es-PE" sz="1200" dirty="0">
              <a:solidFill>
                <a:schemeClr val="bg1"/>
              </a:solidFill>
            </a:endParaRPr>
          </a:p>
          <a:p>
            <a:r>
              <a:rPr lang="es-PE" sz="1200" b="1" u="sng" dirty="0">
                <a:solidFill>
                  <a:schemeClr val="bg1"/>
                </a:solidFill>
              </a:rPr>
              <a:t>Opinión</a:t>
            </a:r>
          </a:p>
          <a:p>
            <a:endParaRPr lang="es-PE" sz="1200" dirty="0">
              <a:solidFill>
                <a:schemeClr val="bg1"/>
              </a:solidFill>
            </a:endParaRPr>
          </a:p>
          <a:p>
            <a:r>
              <a:rPr lang="es-PE" sz="1200" dirty="0">
                <a:solidFill>
                  <a:schemeClr val="bg1"/>
                </a:solidFill>
              </a:rPr>
              <a:t>Hemos auditado los estados financieros de [Nombre de la entidad] (la Compañía), que comprenden el estado de situación financiera al 31 de diciembre de 2022, y el estado de ingresos integrales, el estado de cambios en el patrimonio neto y el estado de flujos de efectivo para el año terminado en esa fecha, y las notas a los estados financieros, incluido un resumen de las políticas contables significativas.</a:t>
            </a:r>
          </a:p>
          <a:p>
            <a:endParaRPr lang="es-PE" sz="1200" dirty="0">
              <a:solidFill>
                <a:schemeClr val="bg1"/>
              </a:solidFill>
            </a:endParaRPr>
          </a:p>
          <a:p>
            <a:r>
              <a:rPr lang="es-PE" sz="1200" dirty="0">
                <a:solidFill>
                  <a:schemeClr val="bg1"/>
                </a:solidFill>
              </a:rPr>
              <a:t>En nuestra opinión, los estados financieros adjuntos presentan razonablemente, en todos sus aspectos materiales, la situación financiera de la Compañía al 31 de diciembre de 2022, y su desempeño financiero y sus flujos de efectivo para el año terminado de acuerdo con las Normas Internacionales de Información Financiera (NIIF).</a:t>
            </a:r>
          </a:p>
          <a:p>
            <a:endParaRPr lang="es-PE" sz="1200" dirty="0">
              <a:solidFill>
                <a:schemeClr val="bg1"/>
              </a:solidFill>
            </a:endParaRPr>
          </a:p>
          <a:p>
            <a:r>
              <a:rPr lang="es-PE" sz="1200" b="1" u="sng" dirty="0">
                <a:solidFill>
                  <a:schemeClr val="bg1"/>
                </a:solidFill>
              </a:rPr>
              <a:t>Fundamento de la Opinión</a:t>
            </a:r>
          </a:p>
          <a:p>
            <a:endParaRPr lang="es-PE" sz="1200" dirty="0">
              <a:solidFill>
                <a:schemeClr val="bg1"/>
              </a:solidFill>
            </a:endParaRPr>
          </a:p>
          <a:p>
            <a:r>
              <a:rPr lang="es-PE" sz="1200" dirty="0">
                <a:solidFill>
                  <a:schemeClr val="bg1"/>
                </a:solidFill>
              </a:rPr>
              <a:t>Hemos llevado a cabo nuestra auditoría de conformidad con las Normas Internacionales de Auditoría aceptadas en Perú. Nuestras responsabilidades de acuerdo con dichas normas se describen más adelante en la sección Responsabilidades del auditor en relación con la auditoría de los estados </a:t>
            </a:r>
          </a:p>
          <a:p>
            <a:r>
              <a:rPr lang="es-PE" sz="1200" dirty="0">
                <a:solidFill>
                  <a:schemeClr val="bg1"/>
                </a:solidFill>
              </a:rPr>
              <a:t>financieros de nuestro informe. Somos independientes de la Compañía de acuerdo con el Código Internacional de Ética para Contadores Profesionales, junto con los requisitos éticos que son relevantes para nuestra auditoría de los estados financieros en Perú, y hemos cumplido con las demás responsabilidades de éticas aplicables. Consideramos que la evidencia de auditoría que hemos obtenido proporciona una base suficiente y adecuada para nuestra opinión.</a:t>
            </a:r>
          </a:p>
          <a:p>
            <a:endParaRPr lang="en-US" sz="1200" dirty="0">
              <a:solidFill>
                <a:schemeClr val="bg1"/>
              </a:solidFill>
            </a:endParaRPr>
          </a:p>
        </p:txBody>
      </p:sp>
    </p:spTree>
    <p:extLst>
      <p:ext uri="{BB962C8B-B14F-4D97-AF65-F5344CB8AC3E}">
        <p14:creationId xmlns:p14="http://schemas.microsoft.com/office/powerpoint/2010/main" val="916464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5832"/>
            <a:ext cx="9920835" cy="590093"/>
          </a:xfrm>
        </p:spPr>
        <p:txBody>
          <a:bodyPr/>
          <a:lstStyle/>
          <a:p>
            <a:r>
              <a:rPr lang="en-GB" sz="3200" b="1" dirty="0" err="1">
                <a:solidFill>
                  <a:prstClr val="white"/>
                </a:solidFill>
              </a:rPr>
              <a:t>Ejemplo</a:t>
            </a:r>
            <a:r>
              <a:rPr lang="en-GB" sz="3200" b="1" dirty="0">
                <a:solidFill>
                  <a:prstClr val="white"/>
                </a:solidFill>
              </a:rPr>
              <a:t> de Dictamen</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95076-94E0-49D0-9E0C-0CC5263DC9E4}" type="datetime3">
              <a:rPr lang="en-US" sz="800">
                <a:solidFill>
                  <a:schemeClr val="bg1"/>
                </a:solidFill>
              </a:rPr>
              <a:pPr/>
              <a:t>5 July 2022</a:t>
            </a:fld>
            <a:endParaRPr lang="en-IN" sz="800" dirty="0">
              <a:solidFill>
                <a:schemeClr val="bg1"/>
              </a:solidFill>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rPr>
              <a:t>Page </a:t>
            </a:r>
            <a:fld id="{F1BC30E3-FFE5-4B91-AA19-87A149EBB9EE}" type="slidenum">
              <a:rPr sz="800">
                <a:solidFill>
                  <a:schemeClr val="bg1"/>
                </a:solidFill>
              </a:rPr>
              <a:pPr/>
              <a:t>26</a:t>
            </a:fld>
            <a:endParaRPr sz="800" dirty="0">
              <a:solidFill>
                <a:schemeClr val="bg1"/>
              </a:solidFill>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a:lnSpc>
                <a:spcPct val="85000"/>
              </a:lnSpc>
              <a:spcAft>
                <a:spcPts val="600"/>
              </a:spcAft>
              <a:buClr>
                <a:srgbClr val="FFE600"/>
              </a:buClr>
              <a:buSzPct val="100000"/>
              <a:defRPr/>
            </a:pPr>
            <a:endParaRPr lang="en-US" sz="1499" dirty="0">
              <a:solidFill>
                <a:schemeClr val="bg1"/>
              </a:solidFill>
              <a:latin typeface="EYInterstate Light"/>
            </a:endParaRPr>
          </a:p>
        </p:txBody>
      </p:sp>
      <p:sp>
        <p:nvSpPr>
          <p:cNvPr id="7" name="TextBox 6">
            <a:extLst>
              <a:ext uri="{FF2B5EF4-FFF2-40B4-BE49-F238E27FC236}">
                <a16:creationId xmlns:a16="http://schemas.microsoft.com/office/drawing/2014/main" id="{AD847680-E2A9-400E-835A-2446D4359692}"/>
              </a:ext>
            </a:extLst>
          </p:cNvPr>
          <p:cNvSpPr txBox="1"/>
          <p:nvPr/>
        </p:nvSpPr>
        <p:spPr>
          <a:xfrm>
            <a:off x="609601" y="1231158"/>
            <a:ext cx="10568393" cy="4770671"/>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r>
              <a:rPr lang="es-PE" sz="1200" b="1" u="sng" dirty="0">
                <a:solidFill>
                  <a:schemeClr val="bg1"/>
                </a:solidFill>
              </a:rPr>
              <a:t>Cuestiones clave de la auditoría</a:t>
            </a:r>
          </a:p>
          <a:p>
            <a:endParaRPr lang="es-PE" sz="1200" dirty="0">
              <a:solidFill>
                <a:schemeClr val="bg1"/>
              </a:solidFill>
            </a:endParaRPr>
          </a:p>
          <a:p>
            <a:r>
              <a:rPr lang="es-PE" sz="1200" dirty="0">
                <a:solidFill>
                  <a:schemeClr val="bg1"/>
                </a:solidFill>
              </a:rPr>
              <a:t>Las cuestiones clave de auditoría son aquellos asuntos que, a nuestro juicio profesional, fueron de mayor importancia en la auditoría de los estados financieros correspondientes al año terminado el 31 de diciembre del 2022. Estas cuestiones se abordaron en el contexto de la auditoría de los estados financieros en su conjunto, y al formular la opinión del auditor al respecto, y no proporcionamos una opinión separada sobre estos asuntos. Para cada asunto que figura a continuación, la descripción de la forma en que nuestra auditoría abordó el asunto se proporciona en ese contexto.</a:t>
            </a:r>
          </a:p>
          <a:p>
            <a:endParaRPr lang="es-PE" sz="1200" dirty="0">
              <a:solidFill>
                <a:schemeClr val="bg1"/>
              </a:solidFill>
            </a:endParaRPr>
          </a:p>
          <a:p>
            <a:r>
              <a:rPr lang="es-PE" sz="1200" dirty="0">
                <a:solidFill>
                  <a:schemeClr val="bg1"/>
                </a:solidFill>
              </a:rPr>
              <a:t>Hemos cumplido con las responsabilidades descritas en sección la sección Responsabilidades del auditor en relación con la auditoria de los estados financieros de nuestro informe, incluso en relación con estos asuntos. En consecuencia, nuestra auditoría incluyó la realización de procedimientos diseñados para responder a nuestra evaluación de los riesgos de inexactitud importante de los estados financieros. Los resultados de nuestros procedimientos de auditoría, incluidos los procedimientos realizados para abordar las cuestiones que figuran a continuación, proporcionan la base para nuestro dictamen de auditoría sobre los estados financieros adjuntos.</a:t>
            </a:r>
          </a:p>
          <a:p>
            <a:endParaRPr lang="es-PE" sz="1200" dirty="0">
              <a:solidFill>
                <a:schemeClr val="bg1"/>
              </a:solidFill>
            </a:endParaRPr>
          </a:p>
          <a:p>
            <a:r>
              <a:rPr lang="es-PE" sz="1200" i="1" u="sng" dirty="0">
                <a:solidFill>
                  <a:schemeClr val="bg1"/>
                </a:solidFill>
              </a:rPr>
              <a:t>Activos por impuestos diferidos relacionados con pérdidas operativas netas por amortizar </a:t>
            </a:r>
          </a:p>
          <a:p>
            <a:endParaRPr lang="es-PE" sz="1200" dirty="0">
              <a:solidFill>
                <a:schemeClr val="bg1"/>
              </a:solidFill>
            </a:endParaRPr>
          </a:p>
          <a:p>
            <a:r>
              <a:rPr lang="es-PE" sz="1200" dirty="0">
                <a:solidFill>
                  <a:schemeClr val="bg1"/>
                </a:solidFill>
              </a:rPr>
              <a:t>Descripción del Asunto Clave de Auditoría</a:t>
            </a:r>
          </a:p>
          <a:p>
            <a:endParaRPr lang="es-PE" sz="1200" dirty="0">
              <a:solidFill>
                <a:schemeClr val="bg1"/>
              </a:solidFill>
            </a:endParaRPr>
          </a:p>
          <a:p>
            <a:r>
              <a:rPr lang="es-PE" sz="1200" dirty="0">
                <a:solidFill>
                  <a:schemeClr val="bg1"/>
                </a:solidFill>
              </a:rPr>
              <a:t>Como se describe en las Notas XX y ZZ a los estados financieros, al 31 de diciembre de 2022, la Compañía presenta activos por impuestos diferidos relacionados con pérdidas operativas netas acumuladas por S/8.595.090. Los activos por impuestos diferidos están sujetos a revisión al final de cada período sobre el que se informa y se reducen a sus montos realizables, en la medida en que ya no sea probable que haya suficientes ganancias fiscales disponibles para recuperar dichos activos por impuestos diferidos.</a:t>
            </a:r>
          </a:p>
          <a:p>
            <a:endParaRPr lang="es-PE" sz="1200" dirty="0">
              <a:solidFill>
                <a:schemeClr val="bg1"/>
              </a:solidFill>
            </a:endParaRPr>
          </a:p>
          <a:p>
            <a:r>
              <a:rPr lang="es-PE" sz="1200" dirty="0">
                <a:solidFill>
                  <a:schemeClr val="bg1"/>
                </a:solidFill>
              </a:rPr>
              <a:t>La evaluación de la Administración sobre la recuperación de los activos por impuestos diferidos es una estimación de naturaleza crítica y se basa en suposiciones relevantes que pueden verse afectadas por factores de mercado o las condiciones económicas.</a:t>
            </a:r>
          </a:p>
          <a:p>
            <a:endParaRPr lang="es-PE" sz="1200" dirty="0">
              <a:solidFill>
                <a:schemeClr val="bg1"/>
              </a:solidFill>
            </a:endParaRPr>
          </a:p>
        </p:txBody>
      </p:sp>
    </p:spTree>
    <p:extLst>
      <p:ext uri="{BB962C8B-B14F-4D97-AF65-F5344CB8AC3E}">
        <p14:creationId xmlns:p14="http://schemas.microsoft.com/office/powerpoint/2010/main" val="808540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5832"/>
            <a:ext cx="9920835" cy="590093"/>
          </a:xfrm>
        </p:spPr>
        <p:txBody>
          <a:bodyPr/>
          <a:lstStyle/>
          <a:p>
            <a:r>
              <a:rPr lang="en-GB" sz="3200" b="1" dirty="0" err="1">
                <a:solidFill>
                  <a:prstClr val="white"/>
                </a:solidFill>
              </a:rPr>
              <a:t>Ejemplo</a:t>
            </a:r>
            <a:r>
              <a:rPr lang="en-GB" sz="3200" b="1" dirty="0">
                <a:solidFill>
                  <a:prstClr val="white"/>
                </a:solidFill>
              </a:rPr>
              <a:t> de Dictamen</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95076-94E0-49D0-9E0C-0CC5263DC9E4}" type="datetime3">
              <a:rPr lang="en-US" sz="800">
                <a:solidFill>
                  <a:schemeClr val="bg1"/>
                </a:solidFill>
              </a:rPr>
              <a:pPr/>
              <a:t>5 July 2022</a:t>
            </a:fld>
            <a:endParaRPr lang="en-IN" sz="800" dirty="0">
              <a:solidFill>
                <a:schemeClr val="bg1"/>
              </a:solidFill>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rPr>
              <a:t>Page </a:t>
            </a:r>
            <a:fld id="{F1BC30E3-FFE5-4B91-AA19-87A149EBB9EE}" type="slidenum">
              <a:rPr sz="800">
                <a:solidFill>
                  <a:schemeClr val="bg1"/>
                </a:solidFill>
              </a:rPr>
              <a:pPr/>
              <a:t>27</a:t>
            </a:fld>
            <a:endParaRPr sz="800" dirty="0">
              <a:solidFill>
                <a:schemeClr val="bg1"/>
              </a:solidFill>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a:lnSpc>
                <a:spcPct val="85000"/>
              </a:lnSpc>
              <a:spcAft>
                <a:spcPts val="600"/>
              </a:spcAft>
              <a:buClr>
                <a:srgbClr val="FFE600"/>
              </a:buClr>
              <a:buSzPct val="100000"/>
              <a:defRPr/>
            </a:pPr>
            <a:endParaRPr lang="en-US" sz="1499" dirty="0">
              <a:solidFill>
                <a:schemeClr val="bg1"/>
              </a:solidFill>
              <a:latin typeface="EYInterstate Light"/>
            </a:endParaRPr>
          </a:p>
        </p:txBody>
      </p:sp>
      <p:sp>
        <p:nvSpPr>
          <p:cNvPr id="7" name="TextBox 6">
            <a:extLst>
              <a:ext uri="{FF2B5EF4-FFF2-40B4-BE49-F238E27FC236}">
                <a16:creationId xmlns:a16="http://schemas.microsoft.com/office/drawing/2014/main" id="{AD847680-E2A9-400E-835A-2446D4359692}"/>
              </a:ext>
            </a:extLst>
          </p:cNvPr>
          <p:cNvSpPr txBox="1"/>
          <p:nvPr/>
        </p:nvSpPr>
        <p:spPr>
          <a:xfrm>
            <a:off x="609601" y="1231158"/>
            <a:ext cx="10568393" cy="4770671"/>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endParaRPr lang="es-PE" sz="1200" dirty="0">
              <a:solidFill>
                <a:schemeClr val="bg1"/>
              </a:solidFill>
            </a:endParaRPr>
          </a:p>
          <a:p>
            <a:r>
              <a:rPr lang="es-PE" sz="1200" dirty="0">
                <a:solidFill>
                  <a:schemeClr val="bg1"/>
                </a:solidFill>
              </a:rPr>
              <a:t>Respuesta de Auditoría </a:t>
            </a:r>
          </a:p>
          <a:p>
            <a:r>
              <a:rPr lang="es-PE" sz="1200" dirty="0">
                <a:solidFill>
                  <a:schemeClr val="bg1"/>
                </a:solidFill>
              </a:rPr>
              <a:t>Obtuvimos un entendimiento, evaluamos el diseño y probamos la efectividad operativa de los controles sobre el proceso de la Compañía para determinar la razonabilidad de los activos por impuestos diferidos, incluidos los controles sobre las proyecciones de la Administración de ingresos tributables futuros.</a:t>
            </a:r>
          </a:p>
          <a:p>
            <a:endParaRPr lang="es-PE" sz="1200" dirty="0">
              <a:solidFill>
                <a:schemeClr val="bg1"/>
              </a:solidFill>
            </a:endParaRPr>
          </a:p>
          <a:p>
            <a:r>
              <a:rPr lang="es-PE" sz="1200" dirty="0">
                <a:solidFill>
                  <a:schemeClr val="bg1"/>
                </a:solidFill>
              </a:rPr>
              <a:t>Dentro de los procedimientos de auditoría realizados, involucramos a nuestros especialistas de valuación e impuestos para soportar las pruebas sobre los supuestos utilizados en las proyecciones de ingresos tributables futuros por jurisdicción. También probamos la integridad y precisión de los datos subyacentes utilizados en tales proyecciones. Evaluamos la razonabilidad de tales proyecciones comparando los ingresos imponibles futuros con los resultados reales obtenidos en períodos anteriores, así como la evaluación de las consideraciones de la Administración sobre tendencias </a:t>
            </a:r>
          </a:p>
          <a:p>
            <a:r>
              <a:rPr lang="es-PE" sz="1200" dirty="0">
                <a:solidFill>
                  <a:schemeClr val="bg1"/>
                </a:solidFill>
              </a:rPr>
              <a:t>económicas y factores de la industria</a:t>
            </a:r>
          </a:p>
          <a:p>
            <a:endParaRPr lang="es-PE" sz="1200" dirty="0">
              <a:solidFill>
                <a:schemeClr val="bg1"/>
              </a:solidFill>
            </a:endParaRPr>
          </a:p>
          <a:p>
            <a:r>
              <a:rPr lang="es-PE" sz="1200" i="1" u="sng" dirty="0">
                <a:solidFill>
                  <a:schemeClr val="bg1"/>
                </a:solidFill>
              </a:rPr>
              <a:t>Determinación de la Depreciación, Agotamiento y Amortización y el Deterioro de Activos de Larga Vida</a:t>
            </a:r>
          </a:p>
          <a:p>
            <a:endParaRPr lang="es-PE" sz="1200" dirty="0">
              <a:solidFill>
                <a:schemeClr val="bg1"/>
              </a:solidFill>
            </a:endParaRPr>
          </a:p>
          <a:p>
            <a:r>
              <a:rPr lang="es-PE" sz="1200" dirty="0">
                <a:solidFill>
                  <a:schemeClr val="bg1"/>
                </a:solidFill>
              </a:rPr>
              <a:t>Descripción del Asunto Clave de Auditoría </a:t>
            </a:r>
          </a:p>
          <a:p>
            <a:endParaRPr lang="es-PE" sz="1200" dirty="0">
              <a:solidFill>
                <a:schemeClr val="bg1"/>
              </a:solidFill>
            </a:endParaRPr>
          </a:p>
          <a:p>
            <a:r>
              <a:rPr lang="es-PE" sz="1200" dirty="0">
                <a:solidFill>
                  <a:schemeClr val="bg1"/>
                </a:solidFill>
              </a:rPr>
              <a:t>Como se describe en la Nota AA y BB de los estados financieros, el cálculo del método de unidades de producción que se utilizan en la determinación de la depreciación, agotamiento y amortización (DD&amp;A) de propiedades, planta y equipo relacionados con la exploración y producción, los recursos naturales y ambientales, así como en la determinación de los flujos de efectivo futuros utilizados en los análisis de deterioro de activos de larga vida, dependen de la estimación relacionada con las reservas de petróleo y gas.</a:t>
            </a:r>
          </a:p>
          <a:p>
            <a:endParaRPr lang="es-PE" sz="1200" dirty="0">
              <a:solidFill>
                <a:schemeClr val="bg1"/>
              </a:solidFill>
            </a:endParaRPr>
          </a:p>
          <a:p>
            <a:r>
              <a:rPr lang="es-PE" sz="1200" dirty="0">
                <a:solidFill>
                  <a:schemeClr val="bg1"/>
                </a:solidFill>
              </a:rPr>
              <a:t>La administración utiliza ingenieros independientes externos (en adelante "especialistas") al estimar las reservas como factores geológicos, técnicos y económicos. Las estimaciones de las reservas de petróleo y gas dependen de una serie de factores variables y suposiciones clave, incluidas las </a:t>
            </a:r>
          </a:p>
          <a:p>
            <a:r>
              <a:rPr lang="es-PE" sz="1200" dirty="0">
                <a:solidFill>
                  <a:schemeClr val="bg1"/>
                </a:solidFill>
              </a:rPr>
              <a:t>cantidades de petróleo y gas que se espera recuperar, el momento de la recuperación, la producción, los costos operativos, de capital y el precio de venta, entre otros.</a:t>
            </a:r>
          </a:p>
          <a:p>
            <a:endParaRPr lang="es-PE" sz="1200" dirty="0">
              <a:solidFill>
                <a:schemeClr val="bg1"/>
              </a:solidFill>
            </a:endParaRPr>
          </a:p>
          <a:p>
            <a:r>
              <a:rPr lang="es-PE" sz="1200" dirty="0">
                <a:solidFill>
                  <a:schemeClr val="bg1"/>
                </a:solidFill>
              </a:rPr>
              <a:t>La determinación del DD&amp;A de la Compañía y el cálculo del deterioro de los activos de larga vida es especialmente complejo debido a la naturaleza inherente de ingeniería técnica del proceso de estimación de reservas, el cual requiere el uso de especialistas y la evaluación de la Administración en </a:t>
            </a:r>
          </a:p>
          <a:p>
            <a:r>
              <a:rPr lang="es-PE" sz="1200" dirty="0">
                <a:solidFill>
                  <a:schemeClr val="bg1"/>
                </a:solidFill>
              </a:rPr>
              <a:t>la determinación de los supuestos descritos anteriormente utilizados por los especialistas en la estimación de las reservas de petróleo y gas. </a:t>
            </a:r>
          </a:p>
          <a:p>
            <a:endParaRPr lang="es-PE" sz="1200" dirty="0">
              <a:solidFill>
                <a:schemeClr val="bg1"/>
              </a:solidFill>
            </a:endParaRPr>
          </a:p>
          <a:p>
            <a:endParaRPr lang="es-PE" sz="1200" dirty="0">
              <a:solidFill>
                <a:schemeClr val="bg1"/>
              </a:solidFill>
            </a:endParaRPr>
          </a:p>
        </p:txBody>
      </p:sp>
    </p:spTree>
    <p:extLst>
      <p:ext uri="{BB962C8B-B14F-4D97-AF65-F5344CB8AC3E}">
        <p14:creationId xmlns:p14="http://schemas.microsoft.com/office/powerpoint/2010/main" val="1300199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5832"/>
            <a:ext cx="9920835" cy="590093"/>
          </a:xfrm>
        </p:spPr>
        <p:txBody>
          <a:bodyPr/>
          <a:lstStyle/>
          <a:p>
            <a:r>
              <a:rPr lang="en-GB" sz="3200" b="1" dirty="0" err="1">
                <a:solidFill>
                  <a:prstClr val="white"/>
                </a:solidFill>
              </a:rPr>
              <a:t>Ejemplo</a:t>
            </a:r>
            <a:r>
              <a:rPr lang="en-GB" sz="3200" b="1" dirty="0">
                <a:solidFill>
                  <a:prstClr val="white"/>
                </a:solidFill>
              </a:rPr>
              <a:t> de Dictamen</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95076-94E0-49D0-9E0C-0CC5263DC9E4}" type="datetime3">
              <a:rPr lang="en-US" sz="800">
                <a:solidFill>
                  <a:schemeClr val="bg1"/>
                </a:solidFill>
              </a:rPr>
              <a:pPr/>
              <a:t>5 July 2022</a:t>
            </a:fld>
            <a:endParaRPr lang="en-IN" sz="800" dirty="0">
              <a:solidFill>
                <a:schemeClr val="bg1"/>
              </a:solidFill>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rPr>
              <a:t>Page </a:t>
            </a:r>
            <a:fld id="{F1BC30E3-FFE5-4B91-AA19-87A149EBB9EE}" type="slidenum">
              <a:rPr sz="800">
                <a:solidFill>
                  <a:schemeClr val="bg1"/>
                </a:solidFill>
              </a:rPr>
              <a:pPr/>
              <a:t>28</a:t>
            </a:fld>
            <a:endParaRPr sz="800" dirty="0">
              <a:solidFill>
                <a:schemeClr val="bg1"/>
              </a:solidFill>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a:lnSpc>
                <a:spcPct val="85000"/>
              </a:lnSpc>
              <a:spcAft>
                <a:spcPts val="600"/>
              </a:spcAft>
              <a:buClr>
                <a:srgbClr val="FFE600"/>
              </a:buClr>
              <a:buSzPct val="100000"/>
              <a:defRPr/>
            </a:pPr>
            <a:endParaRPr lang="en-US" sz="1499" dirty="0">
              <a:solidFill>
                <a:schemeClr val="bg1"/>
              </a:solidFill>
              <a:latin typeface="EYInterstate Light"/>
            </a:endParaRPr>
          </a:p>
        </p:txBody>
      </p:sp>
      <p:sp>
        <p:nvSpPr>
          <p:cNvPr id="7" name="TextBox 6">
            <a:extLst>
              <a:ext uri="{FF2B5EF4-FFF2-40B4-BE49-F238E27FC236}">
                <a16:creationId xmlns:a16="http://schemas.microsoft.com/office/drawing/2014/main" id="{AD847680-E2A9-400E-835A-2446D4359692}"/>
              </a:ext>
            </a:extLst>
          </p:cNvPr>
          <p:cNvSpPr txBox="1"/>
          <p:nvPr/>
        </p:nvSpPr>
        <p:spPr>
          <a:xfrm>
            <a:off x="609601" y="973983"/>
            <a:ext cx="10568393" cy="5160117"/>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endParaRPr lang="es-PE" sz="1200" dirty="0">
              <a:solidFill>
                <a:schemeClr val="bg1"/>
              </a:solidFill>
            </a:endParaRPr>
          </a:p>
          <a:p>
            <a:endParaRPr lang="es-PE" sz="1200" dirty="0">
              <a:solidFill>
                <a:schemeClr val="bg1"/>
              </a:solidFill>
            </a:endParaRPr>
          </a:p>
          <a:p>
            <a:endParaRPr lang="es-PE" sz="1200" dirty="0">
              <a:solidFill>
                <a:schemeClr val="bg1"/>
              </a:solidFill>
            </a:endParaRPr>
          </a:p>
          <a:p>
            <a:r>
              <a:rPr lang="es-PE" sz="1200" dirty="0">
                <a:solidFill>
                  <a:schemeClr val="bg1"/>
                </a:solidFill>
              </a:rPr>
              <a:t>Respuesta de Auditoría </a:t>
            </a:r>
          </a:p>
          <a:p>
            <a:endParaRPr lang="es-PE" sz="1200" dirty="0">
              <a:solidFill>
                <a:schemeClr val="bg1"/>
              </a:solidFill>
            </a:endParaRPr>
          </a:p>
          <a:p>
            <a:r>
              <a:rPr lang="es-PE" sz="1200" dirty="0">
                <a:solidFill>
                  <a:schemeClr val="bg1"/>
                </a:solidFill>
              </a:rPr>
              <a:t>Obtuvimos un entendimiento del proceso, evaluamos el diseño y probamos la efectividad operativa de los controles sobre el proceso de la Compañía para calcular el DD&amp;A y realizar el análisis de deterioro de los activos de larga vida, incluidos los controles de la Administración sobre la integridad y la </a:t>
            </a:r>
          </a:p>
          <a:p>
            <a:r>
              <a:rPr lang="es-PE" sz="1200" dirty="0">
                <a:solidFill>
                  <a:schemeClr val="bg1"/>
                </a:solidFill>
              </a:rPr>
              <a:t>precisión de los datos financieros proporcionados a los especialistas para la estimación de reservas de petróleo y gas.</a:t>
            </a:r>
          </a:p>
          <a:p>
            <a:endParaRPr lang="es-PE" sz="1200" dirty="0">
              <a:solidFill>
                <a:schemeClr val="bg1"/>
              </a:solidFill>
            </a:endParaRPr>
          </a:p>
          <a:p>
            <a:r>
              <a:rPr lang="es-PE" sz="1200" dirty="0">
                <a:solidFill>
                  <a:schemeClr val="bg1"/>
                </a:solidFill>
              </a:rPr>
              <a:t>Nuestros procedimientos de auditoría incluyeron, entre otros, evaluar las calificaciones profesionales y la objetividad de las personas responsables de supervisar la preparación de las estimaciones de reserva por parte de los especialistas. Evaluamos la calificación y competencia de los especialistas contratados por la Compañía para desarrollar estas estimaciones. Adicionalmente, evaluamos la integridad y precisión de los datos financieros y los supuestos descritos anteriormente utilizados por los especialistas en la estimación de las reservas de petróleo y gas con el fin de obtener documentación y evaluar evidencia corroborativa. Para las reservas probadas no desarrolladas, evaluamos el plan de desarrollo de la administración de las ubicaciones no perforadas que están programadas para ser perforadas dentro de los cinco años, a menos que circunstancias específicas justifiquen un tiempo más largo, evaluando la consistencia de las proyecciones de desarrollo con el plan de perforación de la Compañía y disponibilidad de capital en relación con el plan de perforación. También probamos la precisión matemática de los cálculos de DD&amp;A y revisamos la consistencia entre la estimación de las reservas de petróleo y gas preparada por los especialistas con las proyecciones de flujo de efectivo utilizadas en los análisis de deterioro de activos de larga vida.</a:t>
            </a:r>
          </a:p>
          <a:p>
            <a:endParaRPr lang="es-PE" sz="1200" dirty="0">
              <a:solidFill>
                <a:schemeClr val="bg1"/>
              </a:solidFill>
            </a:endParaRPr>
          </a:p>
          <a:p>
            <a:r>
              <a:rPr lang="es-PE" sz="1200" b="1" u="sng" dirty="0">
                <a:solidFill>
                  <a:schemeClr val="bg1"/>
                </a:solidFill>
                <a:latin typeface="+mj-lt"/>
              </a:rPr>
              <a:t>Responsabilidades de la administración [y de los encargados de gobierno] en relación con la auditoría de los estados financieros</a:t>
            </a:r>
          </a:p>
          <a:p>
            <a:endParaRPr lang="es-PE" sz="1200" dirty="0">
              <a:solidFill>
                <a:schemeClr val="bg1"/>
              </a:solidFill>
              <a:latin typeface="+mj-lt"/>
            </a:endParaRPr>
          </a:p>
          <a:p>
            <a:r>
              <a:rPr lang="es-PE" sz="1200" dirty="0">
                <a:solidFill>
                  <a:schemeClr val="bg1"/>
                </a:solidFill>
                <a:latin typeface="+mj-lt"/>
              </a:rPr>
              <a:t>La administración es responsable de la preparación y presentación justa de los estados financieros de acuerdo con las NIIF, y del control interno que la administración determine que es necesario para permitir la preparación de estados financieros que estén libres de errores materiales, ya sea debido a fraude o error.</a:t>
            </a:r>
          </a:p>
          <a:p>
            <a:endParaRPr lang="es-PE" sz="1200" dirty="0">
              <a:solidFill>
                <a:schemeClr val="bg1"/>
              </a:solidFill>
              <a:latin typeface="+mj-lt"/>
            </a:endParaRPr>
          </a:p>
          <a:p>
            <a:r>
              <a:rPr lang="es-PE" sz="1200" dirty="0">
                <a:solidFill>
                  <a:schemeClr val="bg1"/>
                </a:solidFill>
                <a:latin typeface="+mj-lt"/>
              </a:rPr>
              <a:t>En la preparación de los estados financieros, la administración es responsable de la valoración de la capacidad de la Compañía de continuar como negocio en marcha, revelando, según corresponda, las cuestiones relacionadas con negocio en marcha y utilizando el principio contable de negocio en marcha a menos que la administración tenga la intención de liquidar la Compañía o de cesar sus operaciones, o no tenga otra alternativa realista diferente a hacerlo.</a:t>
            </a:r>
          </a:p>
          <a:p>
            <a:endParaRPr lang="es-PE" sz="1200" dirty="0">
              <a:solidFill>
                <a:schemeClr val="bg1"/>
              </a:solidFill>
              <a:latin typeface="+mj-lt"/>
            </a:endParaRPr>
          </a:p>
          <a:p>
            <a:r>
              <a:rPr lang="es-PE" sz="1200" dirty="0">
                <a:solidFill>
                  <a:schemeClr val="bg1"/>
                </a:solidFill>
                <a:latin typeface="+mj-lt"/>
              </a:rPr>
              <a:t>[Los encargados de gobierno] son responsables de supervisar el proceso de información financiera de la Compañía.</a:t>
            </a:r>
            <a:endParaRPr lang="es-PE" sz="1200" dirty="0">
              <a:solidFill>
                <a:schemeClr val="bg1"/>
              </a:solidFill>
            </a:endParaRPr>
          </a:p>
          <a:p>
            <a:endParaRPr lang="es-PE" sz="1200" dirty="0">
              <a:solidFill>
                <a:schemeClr val="bg1"/>
              </a:solidFill>
            </a:endParaRPr>
          </a:p>
          <a:p>
            <a:endParaRPr lang="en-US" sz="1200" dirty="0">
              <a:solidFill>
                <a:schemeClr val="bg1"/>
              </a:solidFill>
            </a:endParaRPr>
          </a:p>
        </p:txBody>
      </p:sp>
    </p:spTree>
    <p:extLst>
      <p:ext uri="{BB962C8B-B14F-4D97-AF65-F5344CB8AC3E}">
        <p14:creationId xmlns:p14="http://schemas.microsoft.com/office/powerpoint/2010/main" val="214423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5832"/>
            <a:ext cx="9920835" cy="590093"/>
          </a:xfrm>
        </p:spPr>
        <p:txBody>
          <a:bodyPr/>
          <a:lstStyle/>
          <a:p>
            <a:r>
              <a:rPr lang="en-GB" sz="3200" b="1" dirty="0" err="1">
                <a:solidFill>
                  <a:prstClr val="white"/>
                </a:solidFill>
              </a:rPr>
              <a:t>Ejemplo</a:t>
            </a:r>
            <a:r>
              <a:rPr lang="en-GB" sz="3200" b="1" dirty="0">
                <a:solidFill>
                  <a:prstClr val="white"/>
                </a:solidFill>
              </a:rPr>
              <a:t> de Dictamen</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95076-94E0-49D0-9E0C-0CC5263DC9E4}" type="datetime3">
              <a:rPr lang="en-US" sz="800">
                <a:solidFill>
                  <a:schemeClr val="bg1"/>
                </a:solidFill>
              </a:rPr>
              <a:pPr/>
              <a:t>5 July 2022</a:t>
            </a:fld>
            <a:endParaRPr lang="en-IN" sz="800" dirty="0">
              <a:solidFill>
                <a:schemeClr val="bg1"/>
              </a:solidFill>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rPr>
              <a:t>Page </a:t>
            </a:r>
            <a:fld id="{F1BC30E3-FFE5-4B91-AA19-87A149EBB9EE}" type="slidenum">
              <a:rPr sz="800">
                <a:solidFill>
                  <a:schemeClr val="bg1"/>
                </a:solidFill>
              </a:rPr>
              <a:pPr/>
              <a:t>29</a:t>
            </a:fld>
            <a:endParaRPr sz="800" dirty="0">
              <a:solidFill>
                <a:schemeClr val="bg1"/>
              </a:solidFill>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a:lnSpc>
                <a:spcPct val="85000"/>
              </a:lnSpc>
              <a:spcAft>
                <a:spcPts val="600"/>
              </a:spcAft>
              <a:buClr>
                <a:srgbClr val="FFE600"/>
              </a:buClr>
              <a:buSzPct val="100000"/>
              <a:defRPr/>
            </a:pPr>
            <a:endParaRPr lang="en-US" sz="1499" dirty="0">
              <a:solidFill>
                <a:schemeClr val="bg1"/>
              </a:solidFill>
              <a:latin typeface="EYInterstate Light"/>
            </a:endParaRPr>
          </a:p>
        </p:txBody>
      </p:sp>
      <p:sp>
        <p:nvSpPr>
          <p:cNvPr id="7" name="TextBox 6">
            <a:extLst>
              <a:ext uri="{FF2B5EF4-FFF2-40B4-BE49-F238E27FC236}">
                <a16:creationId xmlns:a16="http://schemas.microsoft.com/office/drawing/2014/main" id="{AD847680-E2A9-400E-835A-2446D4359692}"/>
              </a:ext>
            </a:extLst>
          </p:cNvPr>
          <p:cNvSpPr txBox="1"/>
          <p:nvPr/>
        </p:nvSpPr>
        <p:spPr>
          <a:xfrm>
            <a:off x="609601" y="1231158"/>
            <a:ext cx="10568393" cy="4770671"/>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endParaRPr lang="es-PE" sz="1200" dirty="0">
              <a:solidFill>
                <a:schemeClr val="bg1"/>
              </a:solidFill>
              <a:latin typeface="+mj-lt"/>
            </a:endParaRPr>
          </a:p>
          <a:p>
            <a:pPr algn="l"/>
            <a:r>
              <a:rPr lang="es-PE" sz="1200" b="1" u="sng" dirty="0">
                <a:solidFill>
                  <a:schemeClr val="bg1"/>
                </a:solidFill>
                <a:effectLst/>
                <a:latin typeface="+mj-lt"/>
              </a:rPr>
              <a:t>Responsabilidades del auditor en relación con la auditoría de los estados financieros</a:t>
            </a:r>
          </a:p>
          <a:p>
            <a:pPr algn="l"/>
            <a:endParaRPr lang="es-PE" sz="1200" dirty="0">
              <a:solidFill>
                <a:schemeClr val="bg1"/>
              </a:solidFill>
              <a:effectLst/>
              <a:latin typeface="+mj-lt"/>
            </a:endParaRPr>
          </a:p>
          <a:p>
            <a:pPr algn="l"/>
            <a:r>
              <a:rPr lang="es-PE" sz="1200" dirty="0">
                <a:solidFill>
                  <a:schemeClr val="bg1"/>
                </a:solidFill>
                <a:effectLst/>
                <a:latin typeface="+mj-lt"/>
              </a:rPr>
              <a:t>Nuestros objetivos son obtener garantías razonables sobre si los estados financieros en su conjunto están libres de errores materiales, ya sea debido a fraude o error, y emitir un informe de auditor que incluya nuestra opinión. La garantía razonable es un alto nivel de garantía, pero no es una garantía de que una auditoría realizada de conformidad con las NIA siempre detectará una inexactitud importante cuando exista. Las declaraciones erróneas pueden surgir de fraude o error y se consideran importantes si, individualmente o en conjunto, se puede esperar razonablemente que influyan en las decisiones económicas de los usuarios tomadas sobre la base de estos estados financieros.</a:t>
            </a:r>
          </a:p>
          <a:p>
            <a:pPr algn="l"/>
            <a:endParaRPr lang="es-PE" sz="1200" dirty="0">
              <a:solidFill>
                <a:schemeClr val="bg1"/>
              </a:solidFill>
              <a:effectLst/>
              <a:latin typeface="+mj-lt"/>
            </a:endParaRPr>
          </a:p>
          <a:p>
            <a:pPr algn="l"/>
            <a:r>
              <a:rPr lang="es-PE" sz="1200" dirty="0">
                <a:solidFill>
                  <a:schemeClr val="bg1"/>
                </a:solidFill>
                <a:effectLst/>
                <a:latin typeface="+mj-lt"/>
              </a:rPr>
              <a:t>Como parte de una auditoría de acuerdo con las ISA, ejercemos un juicio profesional y mantenemos el escepticismo profesional durante toda la auditoría. También:</a:t>
            </a:r>
          </a:p>
          <a:p>
            <a:pPr algn="l"/>
            <a:endParaRPr lang="es-PE" sz="1200" dirty="0">
              <a:solidFill>
                <a:schemeClr val="bg1"/>
              </a:solidFill>
              <a:effectLst/>
              <a:latin typeface="+mj-lt"/>
            </a:endParaRPr>
          </a:p>
          <a:p>
            <a:pPr fontAlgn="t">
              <a:buFont typeface="Arial" panose="020B0604020202020204" pitchFamily="34" charset="0"/>
              <a:buChar char="•"/>
            </a:pPr>
            <a:r>
              <a:rPr lang="es-PE" sz="1200" dirty="0">
                <a:solidFill>
                  <a:schemeClr val="bg1"/>
                </a:solidFill>
                <a:effectLst/>
                <a:latin typeface="+mj-lt"/>
              </a:rPr>
              <a:t>Identificar y evaluar los riesgos de inexactitud material de los estados financieros, ya sea debido a fraude o error, diseñar y realizar procedimientos de auditoría que respondan a esos riesgos, y obtener evidencia de auditoría que sea suficiente y apropiada para proporcionar una base para nuestra opinión. El riesgo de no detectar una declaración errónea material resultante de un fraude es mayor que para una resultante de un error, ya que el fraude puede implicar colusión, falsificación, omisiones intencionales, tergiversaciones o la anulación del control interno.</a:t>
            </a:r>
          </a:p>
          <a:p>
            <a:pPr fontAlgn="t">
              <a:buFont typeface="Arial" panose="020B0604020202020204" pitchFamily="34" charset="0"/>
              <a:buChar char="•"/>
            </a:pPr>
            <a:r>
              <a:rPr lang="es-PE" sz="1200" dirty="0">
                <a:solidFill>
                  <a:schemeClr val="bg1"/>
                </a:solidFill>
                <a:effectLst/>
                <a:latin typeface="+mj-lt"/>
              </a:rPr>
              <a:t>Obtener una comprensión del control interno relevante para la auditoría con el fin de diseñar procedimientos de auditoría que sean apropiados en las circunstancias, pero no con el propósito de expresar una opinión sobre la efectividad del control interno de la Compañía.</a:t>
            </a:r>
          </a:p>
          <a:p>
            <a:pPr fontAlgn="t">
              <a:buFont typeface="Arial" panose="020B0604020202020204" pitchFamily="34" charset="0"/>
              <a:buChar char="•"/>
            </a:pPr>
            <a:r>
              <a:rPr lang="es-PE" sz="1200" dirty="0">
                <a:solidFill>
                  <a:schemeClr val="bg1"/>
                </a:solidFill>
                <a:effectLst/>
                <a:latin typeface="+mj-lt"/>
              </a:rPr>
              <a:t>Evaluar la idoneidad de las políticas contables utilizadas y la razonabilidad de las estimaciones contables y las divulgaciones relacionadas hechas por la administración.</a:t>
            </a:r>
          </a:p>
          <a:p>
            <a:pPr fontAlgn="t">
              <a:buFont typeface="Arial" panose="020B0604020202020204" pitchFamily="34" charset="0"/>
              <a:buChar char="•"/>
            </a:pPr>
            <a:r>
              <a:rPr lang="es-PE" sz="1200" dirty="0">
                <a:solidFill>
                  <a:schemeClr val="bg1"/>
                </a:solidFill>
                <a:effectLst/>
                <a:latin typeface="+mj-lt"/>
              </a:rPr>
              <a:t>Concluir sobre la idoneidad del uso por parte de la administración de la base contable de la empresa en marcha y, sobre la base de la evidencia de auditoría obtenida, si existe una incertidumbre material relacionada con eventos o condiciones que puedan arrojar dudas significativas sobre la capacidad de la Compañía para continuar como una empresa en marcha. Si llegamos a la conclusión de que existe una incertidumbre importante, estamos obligados a llamar la atención en el informe de nuestro auditor sobre las divulgaciones relacionadas en los estados financieros o, si dichas divulgaciones son inadecuadas, a modificar nuestra opinión. Las conclusiones del Tribunal se basan en la evidencia de auditoría obtenida hasta la fecha del informe del auditor. Sin embargo, los eventos o condiciones futuras pueden hacer que la Compañía deje de continuar como una empresa en marcha.</a:t>
            </a:r>
          </a:p>
        </p:txBody>
      </p:sp>
    </p:spTree>
    <p:extLst>
      <p:ext uri="{BB962C8B-B14F-4D97-AF65-F5344CB8AC3E}">
        <p14:creationId xmlns:p14="http://schemas.microsoft.com/office/powerpoint/2010/main" val="49533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p:txBody>
          <a:bodyPr/>
          <a:lstStyle/>
          <a:p>
            <a:r>
              <a:rPr lang="es-VE" sz="3200" b="1" dirty="0">
                <a:solidFill>
                  <a:prstClr val="white"/>
                </a:solidFill>
              </a:rPr>
              <a:t>Marco Normativo en Perú</a:t>
            </a:r>
            <a:endParaRPr lang="es-VE" sz="36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3</a:t>
            </a:fld>
            <a:endParaRPr sz="800" dirty="0">
              <a:solidFill>
                <a:prstClr val="white"/>
              </a:solidFill>
              <a:latin typeface="EYInterstate Light"/>
            </a:endParaRPr>
          </a:p>
        </p:txBody>
      </p:sp>
      <p:sp>
        <p:nvSpPr>
          <p:cNvPr id="16" name="Text Box 102">
            <a:extLst>
              <a:ext uri="{FF2B5EF4-FFF2-40B4-BE49-F238E27FC236}">
                <a16:creationId xmlns:a16="http://schemas.microsoft.com/office/drawing/2014/main" id="{BA0B89DE-9355-4E4A-9528-F91F86993601}"/>
              </a:ext>
            </a:extLst>
          </p:cNvPr>
          <p:cNvSpPr txBox="1">
            <a:spLocks noChangeArrowheads="1"/>
          </p:cNvSpPr>
          <p:nvPr/>
        </p:nvSpPr>
        <p:spPr bwMode="auto">
          <a:xfrm>
            <a:off x="749568" y="5034489"/>
            <a:ext cx="4978372" cy="535592"/>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9525">
                <a:solidFill>
                  <a:srgbClr val="33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3943" eaLnBrk="0" fontAlgn="base" hangingPunct="0">
              <a:spcBef>
                <a:spcPct val="0"/>
              </a:spcBef>
              <a:spcAft>
                <a:spcPct val="0"/>
              </a:spcAft>
              <a:defRPr/>
            </a:pPr>
            <a:endParaRPr lang="es-VE" altLang="sv-SE" sz="1499" dirty="0">
              <a:solidFill>
                <a:srgbClr val="FFFFFF"/>
              </a:solidFill>
              <a:latin typeface="EYInterstate Light"/>
            </a:endParaRPr>
          </a:p>
        </p:txBody>
      </p:sp>
      <p:sp>
        <p:nvSpPr>
          <p:cNvPr id="9" name="TextBox 8">
            <a:extLst>
              <a:ext uri="{FF2B5EF4-FFF2-40B4-BE49-F238E27FC236}">
                <a16:creationId xmlns:a16="http://schemas.microsoft.com/office/drawing/2014/main" id="{E8E9BCA9-EB3C-4B63-82E0-A061521BD657}"/>
              </a:ext>
            </a:extLst>
          </p:cNvPr>
          <p:cNvSpPr txBox="1"/>
          <p:nvPr/>
        </p:nvSpPr>
        <p:spPr>
          <a:xfrm>
            <a:off x="609601" y="878733"/>
            <a:ext cx="10568393" cy="5590927"/>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marL="285607" indent="-285607">
              <a:buClr>
                <a:schemeClr val="tx2"/>
              </a:buClr>
              <a:buSzPct val="70000"/>
              <a:buFont typeface="Wingdings 3" panose="05040102010807070707" pitchFamily="18" charset="2"/>
              <a:buChar char=""/>
            </a:pPr>
            <a:r>
              <a:rPr lang="es-CO" sz="1800" dirty="0">
                <a:solidFill>
                  <a:schemeClr val="bg1"/>
                </a:solidFill>
              </a:rPr>
              <a:t>En Perú, la Junta de Decanos de los Colegios de Contadores Públicos del Perú, con la Resolución N°004-2021-JDCCPP/AG de fecha 29 de marzo de 2021, acordó aprobar el plan de Cumplimiento de Aplicación Plena de las Normas Adoptadas en el Perú, según el siguiente cronograma:</a:t>
            </a: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marL="285607" indent="-285607">
              <a:buClr>
                <a:schemeClr val="tx2"/>
              </a:buClr>
              <a:buSzPct val="70000"/>
              <a:buFont typeface="Wingdings 3" panose="05040102010807070707" pitchFamily="18" charset="2"/>
              <a:buChar char=""/>
            </a:pPr>
            <a:endParaRPr lang="es-CO" sz="1800" dirty="0">
              <a:solidFill>
                <a:schemeClr val="bg1"/>
              </a:solidFill>
            </a:endParaRPr>
          </a:p>
          <a:p>
            <a:pPr marL="285607" indent="-285607">
              <a:buClr>
                <a:schemeClr val="tx2"/>
              </a:buClr>
              <a:buSzPct val="70000"/>
              <a:buFont typeface="Wingdings 3" panose="05040102010807070707" pitchFamily="18" charset="2"/>
              <a:buChar char=""/>
            </a:pPr>
            <a:endParaRPr lang="es-CO" sz="1800" dirty="0">
              <a:solidFill>
                <a:schemeClr val="bg1"/>
              </a:solidFill>
            </a:endParaRPr>
          </a:p>
          <a:p>
            <a:endParaRPr lang="es-CO" sz="1800" dirty="0"/>
          </a:p>
          <a:p>
            <a:endParaRPr lang="es-CO" sz="1800" dirty="0"/>
          </a:p>
          <a:p>
            <a:endParaRPr lang="es-CO" sz="1800" dirty="0"/>
          </a:p>
          <a:p>
            <a:endParaRPr lang="es-CO" sz="1800" dirty="0"/>
          </a:p>
          <a:p>
            <a:endParaRPr lang="es-CO" sz="1800" dirty="0"/>
          </a:p>
          <a:p>
            <a:endParaRPr lang="es-CO" sz="1800" dirty="0"/>
          </a:p>
          <a:p>
            <a:endParaRPr lang="es-CO" sz="1800" dirty="0"/>
          </a:p>
          <a:p>
            <a:endParaRPr lang="en-US" sz="1800" b="1" i="1" dirty="0">
              <a:solidFill>
                <a:srgbClr val="0070C0"/>
              </a:solidFill>
            </a:endParaRPr>
          </a:p>
          <a:p>
            <a:endParaRPr lang="en-US" sz="1800" b="1" i="1" dirty="0">
              <a:solidFill>
                <a:srgbClr val="0070C0"/>
              </a:solidFill>
            </a:endParaRPr>
          </a:p>
          <a:p>
            <a:r>
              <a:rPr lang="en-US" sz="1600" i="1" dirty="0">
                <a:solidFill>
                  <a:schemeClr val="bg1"/>
                </a:solidFill>
              </a:rPr>
              <a:t>Con </a:t>
            </a:r>
            <a:r>
              <a:rPr lang="es-PE" sz="1600" i="1" dirty="0">
                <a:solidFill>
                  <a:schemeClr val="bg1"/>
                </a:solidFill>
              </a:rPr>
              <a:t>excepción de empresas constituidas y domiciliadas en el exterior y que cotizan en bolsa, en ese caso los auditores deben regir su labor profesional de acuerdo con las </a:t>
            </a:r>
            <a:r>
              <a:rPr lang="es-PE" sz="1600" i="1" dirty="0" err="1">
                <a:solidFill>
                  <a:schemeClr val="bg1"/>
                </a:solidFill>
              </a:rPr>
              <a:t>NIA’s</a:t>
            </a:r>
            <a:r>
              <a:rPr lang="es-PE" sz="1600" i="1" dirty="0">
                <a:solidFill>
                  <a:schemeClr val="bg1"/>
                </a:solidFill>
              </a:rPr>
              <a:t> vigentes por el IAASB. </a:t>
            </a:r>
            <a:endParaRPr lang="en-US" sz="1600" i="1" dirty="0">
              <a:solidFill>
                <a:schemeClr val="bg1"/>
              </a:solidFill>
            </a:endParaRPr>
          </a:p>
        </p:txBody>
      </p:sp>
      <p:pic>
        <p:nvPicPr>
          <p:cNvPr id="8" name="Picture 7">
            <a:extLst>
              <a:ext uri="{FF2B5EF4-FFF2-40B4-BE49-F238E27FC236}">
                <a16:creationId xmlns:a16="http://schemas.microsoft.com/office/drawing/2014/main" id="{24CABCD5-0E09-4D13-8A12-01B7BB5C8525}"/>
              </a:ext>
            </a:extLst>
          </p:cNvPr>
          <p:cNvPicPr>
            <a:picLocks noChangeAspect="1"/>
          </p:cNvPicPr>
          <p:nvPr/>
        </p:nvPicPr>
        <p:blipFill>
          <a:blip r:embed="rId2"/>
          <a:stretch>
            <a:fillRect/>
          </a:stretch>
        </p:blipFill>
        <p:spPr>
          <a:xfrm>
            <a:off x="948260" y="1975327"/>
            <a:ext cx="9620250" cy="3540727"/>
          </a:xfrm>
          <a:prstGeom prst="rect">
            <a:avLst/>
          </a:prstGeom>
        </p:spPr>
      </p:pic>
      <p:sp>
        <p:nvSpPr>
          <p:cNvPr id="10" name="Rectangle 9">
            <a:extLst>
              <a:ext uri="{FF2B5EF4-FFF2-40B4-BE49-F238E27FC236}">
                <a16:creationId xmlns:a16="http://schemas.microsoft.com/office/drawing/2014/main" id="{FD0F5E15-65A3-4F00-8D50-E91C10D5D206}"/>
              </a:ext>
            </a:extLst>
          </p:cNvPr>
          <p:cNvSpPr/>
          <p:nvPr/>
        </p:nvSpPr>
        <p:spPr>
          <a:xfrm>
            <a:off x="876300" y="2657475"/>
            <a:ext cx="9820275" cy="447675"/>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PE" sz="1200" dirty="0">
              <a:solidFill>
                <a:schemeClr val="tx1"/>
              </a:solidFill>
              <a:highlight>
                <a:srgbClr val="FFFF00"/>
              </a:highlight>
            </a:endParaRPr>
          </a:p>
        </p:txBody>
      </p:sp>
    </p:spTree>
    <p:extLst>
      <p:ext uri="{BB962C8B-B14F-4D97-AF65-F5344CB8AC3E}">
        <p14:creationId xmlns:p14="http://schemas.microsoft.com/office/powerpoint/2010/main" val="1980393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5832"/>
            <a:ext cx="9920835" cy="590093"/>
          </a:xfrm>
        </p:spPr>
        <p:txBody>
          <a:bodyPr/>
          <a:lstStyle/>
          <a:p>
            <a:r>
              <a:rPr lang="en-GB" sz="3200" b="1" dirty="0" err="1">
                <a:solidFill>
                  <a:prstClr val="white"/>
                </a:solidFill>
              </a:rPr>
              <a:t>Ejemplo</a:t>
            </a:r>
            <a:r>
              <a:rPr lang="en-GB" sz="3200" b="1" dirty="0">
                <a:solidFill>
                  <a:prstClr val="white"/>
                </a:solidFill>
              </a:rPr>
              <a:t> de Dictamen</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95076-94E0-49D0-9E0C-0CC5263DC9E4}" type="datetime3">
              <a:rPr lang="en-US" sz="800">
                <a:solidFill>
                  <a:schemeClr val="bg1"/>
                </a:solidFill>
              </a:rPr>
              <a:pPr/>
              <a:t>5 July 2022</a:t>
            </a:fld>
            <a:endParaRPr lang="en-IN" sz="800" dirty="0">
              <a:solidFill>
                <a:schemeClr val="bg1"/>
              </a:solidFill>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solidFill>
                  <a:schemeClr val="bg1"/>
                </a:solidFill>
              </a:rPr>
              <a:t>Page </a:t>
            </a:r>
            <a:fld id="{F1BC30E3-FFE5-4B91-AA19-87A149EBB9EE}" type="slidenum">
              <a:rPr sz="800">
                <a:solidFill>
                  <a:schemeClr val="bg1"/>
                </a:solidFill>
              </a:rPr>
              <a:pPr/>
              <a:t>30</a:t>
            </a:fld>
            <a:endParaRPr sz="800" dirty="0">
              <a:solidFill>
                <a:schemeClr val="bg1"/>
              </a:solidFill>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a:lnSpc>
                <a:spcPct val="85000"/>
              </a:lnSpc>
              <a:spcAft>
                <a:spcPts val="600"/>
              </a:spcAft>
              <a:buClr>
                <a:srgbClr val="FFE600"/>
              </a:buClr>
              <a:buSzPct val="100000"/>
              <a:defRPr/>
            </a:pPr>
            <a:endParaRPr lang="en-US" sz="1499" dirty="0">
              <a:solidFill>
                <a:schemeClr val="bg1"/>
              </a:solidFill>
              <a:latin typeface="EYInterstate Light"/>
            </a:endParaRPr>
          </a:p>
        </p:txBody>
      </p:sp>
      <p:sp>
        <p:nvSpPr>
          <p:cNvPr id="7" name="TextBox 6">
            <a:extLst>
              <a:ext uri="{FF2B5EF4-FFF2-40B4-BE49-F238E27FC236}">
                <a16:creationId xmlns:a16="http://schemas.microsoft.com/office/drawing/2014/main" id="{AD847680-E2A9-400E-835A-2446D4359692}"/>
              </a:ext>
            </a:extLst>
          </p:cNvPr>
          <p:cNvSpPr txBox="1"/>
          <p:nvPr/>
        </p:nvSpPr>
        <p:spPr>
          <a:xfrm>
            <a:off x="609601" y="1231158"/>
            <a:ext cx="10568393" cy="4770671"/>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fontAlgn="t">
              <a:buFont typeface="Arial" panose="020B0604020202020204" pitchFamily="34" charset="0"/>
              <a:buChar char="•"/>
            </a:pPr>
            <a:endParaRPr lang="es-PE" sz="1200" dirty="0">
              <a:solidFill>
                <a:schemeClr val="bg1"/>
              </a:solidFill>
              <a:effectLst/>
              <a:latin typeface="+mj-lt"/>
            </a:endParaRPr>
          </a:p>
          <a:p>
            <a:pPr fontAlgn="t">
              <a:buFont typeface="Arial" panose="020B0604020202020204" pitchFamily="34" charset="0"/>
              <a:buChar char="•"/>
            </a:pPr>
            <a:r>
              <a:rPr lang="es-PE" sz="1200" dirty="0">
                <a:solidFill>
                  <a:schemeClr val="bg1"/>
                </a:solidFill>
                <a:effectLst/>
                <a:latin typeface="+mj-lt"/>
              </a:rPr>
              <a:t>Evaluar la presentación general, la estructura y el contenido de los estados financieros, incluidas las divulgaciones, y si los estados financieros representan las transacciones y eventos subyacentes de una manera que logre una presentación justa.</a:t>
            </a:r>
          </a:p>
          <a:p>
            <a:pPr fontAlgn="t">
              <a:buFont typeface="Arial" panose="020B0604020202020204" pitchFamily="34" charset="0"/>
              <a:buChar char="•"/>
            </a:pPr>
            <a:endParaRPr lang="es-PE" sz="1200" dirty="0">
              <a:solidFill>
                <a:schemeClr val="bg1"/>
              </a:solidFill>
              <a:effectLst/>
              <a:latin typeface="+mj-lt"/>
            </a:endParaRPr>
          </a:p>
          <a:p>
            <a:pPr algn="l"/>
            <a:r>
              <a:rPr lang="es-PE" sz="1200" b="0" i="0" dirty="0">
                <a:solidFill>
                  <a:schemeClr val="bg1"/>
                </a:solidFill>
                <a:effectLst/>
                <a:latin typeface="+mj-lt"/>
              </a:rPr>
              <a:t>Nos comunicamos con [</a:t>
            </a:r>
            <a:r>
              <a:rPr lang="es-PE" sz="1200" b="0" i="1" dirty="0">
                <a:solidFill>
                  <a:schemeClr val="bg1"/>
                </a:solidFill>
                <a:effectLst/>
                <a:latin typeface="+mj-lt"/>
              </a:rPr>
              <a:t>los encargados de gobierno</a:t>
            </a:r>
            <a:r>
              <a:rPr lang="es-PE" sz="1200" b="0" i="0" dirty="0">
                <a:solidFill>
                  <a:schemeClr val="bg1"/>
                </a:solidFill>
                <a:effectLst/>
                <a:latin typeface="+mj-lt"/>
              </a:rPr>
              <a:t>] con respecto, entre otros asuntos, al alcance y el momento planificados de la auditoría y los hallazgos significativos de la auditoría, incluidas las deficiencias significativas en el control interno que identificamos durante nuestra auditoría.</a:t>
            </a:r>
          </a:p>
          <a:p>
            <a:pPr algn="l"/>
            <a:r>
              <a:rPr lang="es-PE" sz="1200" b="0" i="0" dirty="0">
                <a:solidFill>
                  <a:schemeClr val="bg1"/>
                </a:solidFill>
                <a:effectLst/>
                <a:latin typeface="+mj-lt"/>
              </a:rPr>
              <a:t>También proporcionamos [a </a:t>
            </a:r>
            <a:r>
              <a:rPr lang="es-PE" sz="1200" b="0" i="1" dirty="0">
                <a:solidFill>
                  <a:schemeClr val="bg1"/>
                </a:solidFill>
                <a:effectLst/>
                <a:latin typeface="+mj-lt"/>
              </a:rPr>
              <a:t>los encargados de gobierno</a:t>
            </a:r>
            <a:r>
              <a:rPr lang="es-PE" sz="1200" b="0" i="0" dirty="0">
                <a:solidFill>
                  <a:schemeClr val="bg1"/>
                </a:solidFill>
                <a:effectLst/>
                <a:latin typeface="+mj-lt"/>
              </a:rPr>
              <a:t>] una declaración de que hemos cumplido con los requisitos éticos relevantes con respecto a la independencia, y para comunicar con ellos todas las relaciones y otros asuntos que razonablemente se pueda pensar que tienen que ver con nuestra independencia y, cuando corresponda, las acciones tomadas para eliminar las amenazas o salvaguardas aplicadas.</a:t>
            </a:r>
          </a:p>
          <a:p>
            <a:pPr algn="l"/>
            <a:endParaRPr lang="es-PE" sz="1200" b="0" i="0" dirty="0">
              <a:solidFill>
                <a:schemeClr val="bg1"/>
              </a:solidFill>
              <a:effectLst/>
              <a:latin typeface="+mj-lt"/>
            </a:endParaRPr>
          </a:p>
          <a:p>
            <a:pPr algn="l"/>
            <a:r>
              <a:rPr lang="es-PE" sz="1200" b="0" i="0" dirty="0">
                <a:solidFill>
                  <a:schemeClr val="bg1"/>
                </a:solidFill>
                <a:effectLst/>
                <a:latin typeface="+mj-lt"/>
              </a:rPr>
              <a:t>A partir de los </a:t>
            </a:r>
            <a:r>
              <a:rPr lang="es-PE" sz="1200" b="0" i="1" dirty="0">
                <a:solidFill>
                  <a:schemeClr val="bg1"/>
                </a:solidFill>
                <a:effectLst/>
                <a:latin typeface="+mj-lt"/>
              </a:rPr>
              <a:t>asuntos comunicados con [los encargados de gobierno</a:t>
            </a:r>
            <a:r>
              <a:rPr lang="es-PE" sz="1200" b="0" i="0" dirty="0">
                <a:solidFill>
                  <a:schemeClr val="bg1"/>
                </a:solidFill>
                <a:effectLst/>
                <a:latin typeface="+mj-lt"/>
              </a:rPr>
              <a:t>], determinamos aquellos asuntos que fueron de mayor importancia en la auditoría de los estados financieros del período en curso y, por lo tanto, son los asuntos clave de auditoría. Describimos estos asuntos en el informe de nuestro auditor a menos que la ley o regulación impida la divulgación pública sobre el asunto o cuando, en circunstancias extremadamente raras, determinemos que un asunto no debe comunicarse en nuestro informe porque se esperaría razonablemente que las consecuencias adversas de hacerlo superen los beneficios de interés público de dicha comunicación.</a:t>
            </a:r>
          </a:p>
          <a:p>
            <a:pPr algn="l"/>
            <a:endParaRPr lang="es-PE" sz="1200" dirty="0">
              <a:solidFill>
                <a:schemeClr val="bg1"/>
              </a:solidFill>
              <a:latin typeface="+mj-lt"/>
            </a:endParaRPr>
          </a:p>
          <a:p>
            <a:pPr algn="l"/>
            <a:endParaRPr lang="es-PE" sz="1200" b="0" i="0" dirty="0">
              <a:solidFill>
                <a:schemeClr val="bg1"/>
              </a:solidFill>
              <a:effectLst/>
              <a:latin typeface="+mj-lt"/>
            </a:endParaRPr>
          </a:p>
          <a:p>
            <a:pPr algn="l"/>
            <a:r>
              <a:rPr lang="es-PE" sz="1200" b="1" i="0" u="sng" dirty="0">
                <a:solidFill>
                  <a:schemeClr val="bg1"/>
                </a:solidFill>
                <a:effectLst/>
                <a:latin typeface="+mj-lt"/>
              </a:rPr>
              <a:t>El socio a cargo de la auditoría que resulta en el informe de este auditor independiente es [Nombre]</a:t>
            </a:r>
          </a:p>
          <a:p>
            <a:pPr algn="l"/>
            <a:endParaRPr lang="es-PE" sz="1200" b="1" u="sng" dirty="0">
              <a:solidFill>
                <a:schemeClr val="bg1"/>
              </a:solidFill>
              <a:latin typeface="+mj-lt"/>
            </a:endParaRPr>
          </a:p>
          <a:p>
            <a:pPr algn="l"/>
            <a:r>
              <a:rPr lang="es-PE" sz="1200" b="1" i="0" u="sng" dirty="0">
                <a:solidFill>
                  <a:schemeClr val="bg1"/>
                </a:solidFill>
                <a:effectLst/>
                <a:latin typeface="+mj-lt"/>
              </a:rPr>
              <a:t>[Firma en nombre de la sociedad de auditoría, el nombre personal del auditor, o ambos, según corresponda para la jurisdicción particular]</a:t>
            </a:r>
          </a:p>
          <a:p>
            <a:pPr algn="l"/>
            <a:endParaRPr lang="es-PE" sz="1200" b="1" u="sng" dirty="0">
              <a:solidFill>
                <a:schemeClr val="bg1"/>
              </a:solidFill>
              <a:latin typeface="+mj-lt"/>
            </a:endParaRPr>
          </a:p>
          <a:p>
            <a:pPr algn="l"/>
            <a:r>
              <a:rPr lang="es-PE" sz="1200" b="1" i="0" u="sng" dirty="0">
                <a:solidFill>
                  <a:schemeClr val="bg1"/>
                </a:solidFill>
                <a:effectLst/>
                <a:latin typeface="+mj-lt"/>
              </a:rPr>
              <a:t>[Dirección del auditor]</a:t>
            </a:r>
          </a:p>
          <a:p>
            <a:pPr algn="l"/>
            <a:endParaRPr lang="es-PE" sz="1200" b="1" u="sng" dirty="0">
              <a:solidFill>
                <a:schemeClr val="bg1"/>
              </a:solidFill>
              <a:latin typeface="+mj-lt"/>
            </a:endParaRPr>
          </a:p>
          <a:p>
            <a:pPr algn="l"/>
            <a:r>
              <a:rPr lang="es-PE" sz="1200" b="1" i="0" u="sng" dirty="0">
                <a:solidFill>
                  <a:schemeClr val="bg1"/>
                </a:solidFill>
                <a:effectLst/>
                <a:latin typeface="+mj-lt"/>
              </a:rPr>
              <a:t>[Fecha]</a:t>
            </a:r>
          </a:p>
          <a:p>
            <a:pPr algn="l"/>
            <a:endParaRPr lang="es-PE" sz="1200" dirty="0">
              <a:solidFill>
                <a:schemeClr val="bg1"/>
              </a:solidFill>
              <a:latin typeface="+mj-lt"/>
            </a:endParaRPr>
          </a:p>
          <a:p>
            <a:pPr algn="l"/>
            <a:endParaRPr lang="es-PE" sz="1200" b="0" i="0" dirty="0">
              <a:solidFill>
                <a:schemeClr val="bg1"/>
              </a:solidFill>
              <a:effectLst/>
              <a:latin typeface="+mj-lt"/>
            </a:endParaRPr>
          </a:p>
          <a:p>
            <a:endParaRPr lang="en-US" sz="1200" b="1" i="1" dirty="0">
              <a:solidFill>
                <a:schemeClr val="bg1"/>
              </a:solidFill>
              <a:latin typeface="+mj-lt"/>
            </a:endParaRPr>
          </a:p>
        </p:txBody>
      </p:sp>
    </p:spTree>
    <p:extLst>
      <p:ext uri="{BB962C8B-B14F-4D97-AF65-F5344CB8AC3E}">
        <p14:creationId xmlns:p14="http://schemas.microsoft.com/office/powerpoint/2010/main" val="1077173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A8A53-DE52-47C6-A937-937D52352278}"/>
              </a:ext>
            </a:extLst>
          </p:cNvPr>
          <p:cNvPicPr>
            <a:picLocks noChangeAspect="1"/>
          </p:cNvPicPr>
          <p:nvPr/>
        </p:nvPicPr>
        <p:blipFill>
          <a:blip r:embed="rId2"/>
          <a:stretch>
            <a:fillRect/>
          </a:stretch>
        </p:blipFill>
        <p:spPr>
          <a:xfrm>
            <a:off x="0" y="1785"/>
            <a:ext cx="12192000" cy="6844275"/>
          </a:xfrm>
          <a:prstGeom prst="rect">
            <a:avLst/>
          </a:prstGeom>
        </p:spPr>
      </p:pic>
      <p:sp>
        <p:nvSpPr>
          <p:cNvPr id="12" name="Content Placeholder 2">
            <a:extLst>
              <a:ext uri="{FF2B5EF4-FFF2-40B4-BE49-F238E27FC236}">
                <a16:creationId xmlns:a16="http://schemas.microsoft.com/office/drawing/2014/main" id="{66002E0C-0FE1-42D3-A9C7-FCCD930AFC3C}"/>
              </a:ext>
            </a:extLst>
          </p:cNvPr>
          <p:cNvSpPr txBox="1">
            <a:spLocks/>
          </p:cNvSpPr>
          <p:nvPr/>
        </p:nvSpPr>
        <p:spPr>
          <a:xfrm>
            <a:off x="6347" y="-3857"/>
            <a:ext cx="12185653" cy="6860072"/>
          </a:xfrm>
          <a:prstGeom prst="rect">
            <a:avLst/>
          </a:prstGeom>
          <a:solidFill>
            <a:srgbClr val="000000">
              <a:alpha val="41000"/>
            </a:srgbClr>
          </a:solidFill>
          <a:ln>
            <a:noFill/>
          </a:ln>
        </p:spPr>
        <p:txBody>
          <a:bodyPr vert="horz" lIns="0" tIns="136875" rIns="0" bIns="68436" rtlCol="0" anchor="t" anchorCtr="0">
            <a:noAutofit/>
          </a:bodyPr>
          <a:lstStyle>
            <a:lvl1pPr marL="352375" indent="-352375" algn="l" defTabSz="903524" rtl="0" eaLnBrk="1" latinLnBrk="0" hangingPunct="1">
              <a:spcBef>
                <a:spcPct val="20000"/>
              </a:spcBef>
              <a:buClr>
                <a:schemeClr val="accent2"/>
              </a:buClr>
              <a:buSzPct val="70000"/>
              <a:buFont typeface="Arial" pitchFamily="34" charset="0"/>
              <a:buChar char="►"/>
              <a:defRPr sz="2399" kern="1200" baseline="0">
                <a:solidFill>
                  <a:schemeClr val="bg1"/>
                </a:solidFill>
                <a:latin typeface="EYInterstate Light" panose="02000506000000020004" pitchFamily="2" charset="0"/>
                <a:ea typeface="+mn-ea"/>
                <a:cs typeface="+mn-cs"/>
              </a:defRPr>
            </a:lvl1pPr>
            <a:lvl2pPr marL="704749" indent="-352375" algn="l" defTabSz="903524" rtl="0" eaLnBrk="1" latinLnBrk="0" hangingPunct="1">
              <a:spcBef>
                <a:spcPct val="20000"/>
              </a:spcBef>
              <a:buClr>
                <a:schemeClr val="accent2"/>
              </a:buClr>
              <a:buSzPct val="70000"/>
              <a:buFont typeface="Arial" pitchFamily="34" charset="0"/>
              <a:buChar char="►"/>
              <a:defRPr sz="1999" kern="1200">
                <a:solidFill>
                  <a:schemeClr val="bg1"/>
                </a:solidFill>
                <a:latin typeface="EYInterstate Light" panose="02000506000000020004" pitchFamily="2" charset="0"/>
                <a:ea typeface="+mn-ea"/>
                <a:cs typeface="+mn-cs"/>
              </a:defRPr>
            </a:lvl2pPr>
            <a:lvl3pPr marL="1057124" indent="-352375" algn="l" defTabSz="903524" rtl="0" eaLnBrk="1" latinLnBrk="0" hangingPunct="1">
              <a:spcBef>
                <a:spcPct val="20000"/>
              </a:spcBef>
              <a:buClr>
                <a:schemeClr val="accent2"/>
              </a:buClr>
              <a:buSzPct val="70000"/>
              <a:buFont typeface="Arial" pitchFamily="34" charset="0"/>
              <a:buChar char="►"/>
              <a:defRPr sz="1799" kern="1200">
                <a:solidFill>
                  <a:schemeClr val="bg1"/>
                </a:solidFill>
                <a:latin typeface="EYInterstate Light" panose="02000506000000020004" pitchFamily="2" charset="0"/>
                <a:ea typeface="+mn-ea"/>
                <a:cs typeface="+mn-cs"/>
              </a:defRPr>
            </a:lvl3pPr>
            <a:lvl4pPr marL="1409498" indent="-352375" algn="l" defTabSz="903524" rtl="0" eaLnBrk="1" latinLnBrk="0" hangingPunct="1">
              <a:spcBef>
                <a:spcPct val="20000"/>
              </a:spcBef>
              <a:buClr>
                <a:schemeClr val="accent2"/>
              </a:buClr>
              <a:buSzPct val="70000"/>
              <a:buFont typeface="Arial" pitchFamily="34" charset="0"/>
              <a:buChar char="►"/>
              <a:defRPr sz="1599" kern="1200">
                <a:solidFill>
                  <a:schemeClr val="bg1"/>
                </a:solidFill>
                <a:latin typeface="EYInterstate" panose="02000503020000020004" pitchFamily="2" charset="0"/>
                <a:ea typeface="+mn-ea"/>
                <a:cs typeface="+mn-cs"/>
              </a:defRPr>
            </a:lvl4pPr>
            <a:lvl5pPr marL="1761871" indent="-352375" algn="l" defTabSz="903524" rtl="0" eaLnBrk="1" latinLnBrk="0" hangingPunct="1">
              <a:spcBef>
                <a:spcPct val="20000"/>
              </a:spcBef>
              <a:buClr>
                <a:schemeClr val="accent2"/>
              </a:buClr>
              <a:buSzPct val="70000"/>
              <a:buFont typeface="Arial" pitchFamily="34" charset="0"/>
              <a:buChar char="►"/>
              <a:defRPr sz="1599" kern="1200">
                <a:solidFill>
                  <a:schemeClr val="bg1"/>
                </a:solidFill>
                <a:latin typeface="EYInterstate" panose="02000503020000020004" pitchFamily="2" charset="0"/>
                <a:ea typeface="+mn-ea"/>
                <a:cs typeface="+mn-cs"/>
              </a:defRPr>
            </a:lvl5pPr>
            <a:lvl6pPr marL="2484691" indent="-225881" algn="l" defTabSz="903524" rtl="0" eaLnBrk="1" latinLnBrk="0" hangingPunct="1">
              <a:spcBef>
                <a:spcPct val="20000"/>
              </a:spcBef>
              <a:buFont typeface="Arial" pitchFamily="34" charset="0"/>
              <a:buChar char="•"/>
              <a:defRPr sz="1976" kern="1200">
                <a:solidFill>
                  <a:schemeClr val="tx1"/>
                </a:solidFill>
                <a:latin typeface="+mn-lt"/>
                <a:ea typeface="+mn-ea"/>
                <a:cs typeface="+mn-cs"/>
              </a:defRPr>
            </a:lvl6pPr>
            <a:lvl7pPr marL="2936453" indent="-225881" algn="l" defTabSz="903524" rtl="0" eaLnBrk="1" latinLnBrk="0" hangingPunct="1">
              <a:spcBef>
                <a:spcPct val="20000"/>
              </a:spcBef>
              <a:buFont typeface="Arial" pitchFamily="34" charset="0"/>
              <a:buChar char="•"/>
              <a:defRPr sz="1976" kern="1200">
                <a:solidFill>
                  <a:schemeClr val="tx1"/>
                </a:solidFill>
                <a:latin typeface="+mn-lt"/>
                <a:ea typeface="+mn-ea"/>
                <a:cs typeface="+mn-cs"/>
              </a:defRPr>
            </a:lvl7pPr>
            <a:lvl8pPr marL="3388214" indent="-225881" algn="l" defTabSz="903524" rtl="0" eaLnBrk="1" latinLnBrk="0" hangingPunct="1">
              <a:spcBef>
                <a:spcPct val="20000"/>
              </a:spcBef>
              <a:buFont typeface="Arial" pitchFamily="34" charset="0"/>
              <a:buChar char="•"/>
              <a:defRPr sz="1976" kern="1200">
                <a:solidFill>
                  <a:schemeClr val="tx1"/>
                </a:solidFill>
                <a:latin typeface="+mn-lt"/>
                <a:ea typeface="+mn-ea"/>
                <a:cs typeface="+mn-cs"/>
              </a:defRPr>
            </a:lvl8pPr>
            <a:lvl9pPr marL="3839976" indent="-225881" algn="l" defTabSz="903524" rtl="0" eaLnBrk="1" latinLnBrk="0" hangingPunct="1">
              <a:spcBef>
                <a:spcPct val="20000"/>
              </a:spcBef>
              <a:buFont typeface="Arial" pitchFamily="34" charset="0"/>
              <a:buChar char="•"/>
              <a:defRPr sz="1976" kern="1200">
                <a:solidFill>
                  <a:schemeClr val="tx1"/>
                </a:solidFill>
                <a:latin typeface="+mn-lt"/>
                <a:ea typeface="+mn-ea"/>
                <a:cs typeface="+mn-cs"/>
              </a:defRPr>
            </a:lvl9pPr>
          </a:lstStyle>
          <a:p>
            <a:pPr marL="0" indent="0" algn="ctr" defTabSz="902620">
              <a:spcAft>
                <a:spcPts val="450"/>
              </a:spcAft>
              <a:buClr>
                <a:srgbClr val="FFE600"/>
              </a:buClr>
              <a:buNone/>
              <a:defRPr/>
            </a:pPr>
            <a:endParaRPr lang="es-MX" sz="1998" b="1" i="1" dirty="0">
              <a:solidFill>
                <a:srgbClr val="FFFFFF"/>
              </a:solidFill>
            </a:endParaRPr>
          </a:p>
          <a:p>
            <a:pPr marL="0" indent="0" algn="ctr" defTabSz="902620">
              <a:spcAft>
                <a:spcPts val="450"/>
              </a:spcAft>
              <a:buClr>
                <a:srgbClr val="FFE600"/>
              </a:buClr>
              <a:buNone/>
              <a:defRPr/>
            </a:pPr>
            <a:endParaRPr lang="es-MX" sz="1998" b="1" i="1" dirty="0">
              <a:solidFill>
                <a:srgbClr val="FFFFFF"/>
              </a:solidFill>
            </a:endParaRPr>
          </a:p>
          <a:p>
            <a:pPr marL="0" indent="0" algn="ctr" defTabSz="902620">
              <a:spcAft>
                <a:spcPts val="450"/>
              </a:spcAft>
              <a:buClr>
                <a:srgbClr val="FFE600"/>
              </a:buClr>
              <a:buNone/>
              <a:defRPr/>
            </a:pPr>
            <a:endParaRPr lang="es-MX" sz="1998" b="1" i="1" dirty="0">
              <a:solidFill>
                <a:srgbClr val="FFFFFF"/>
              </a:solidFill>
            </a:endParaRPr>
          </a:p>
          <a:p>
            <a:pPr marL="0" indent="0" algn="ctr" defTabSz="902620">
              <a:spcAft>
                <a:spcPts val="450"/>
              </a:spcAft>
              <a:buClr>
                <a:srgbClr val="FFE600"/>
              </a:buClr>
              <a:buNone/>
              <a:defRPr/>
            </a:pPr>
            <a:endParaRPr lang="es-MX" sz="2998" b="1" dirty="0">
              <a:solidFill>
                <a:srgbClr val="FFE600"/>
              </a:solidFill>
            </a:endParaRPr>
          </a:p>
        </p:txBody>
      </p:sp>
      <p:sp>
        <p:nvSpPr>
          <p:cNvPr id="10" name="Text Placeholder 1">
            <a:extLst>
              <a:ext uri="{FF2B5EF4-FFF2-40B4-BE49-F238E27FC236}">
                <a16:creationId xmlns:a16="http://schemas.microsoft.com/office/drawing/2014/main" id="{6A44A484-70C3-4184-AB87-7BD768044BF6}"/>
              </a:ext>
            </a:extLst>
          </p:cNvPr>
          <p:cNvSpPr txBox="1">
            <a:spLocks/>
          </p:cNvSpPr>
          <p:nvPr/>
        </p:nvSpPr>
        <p:spPr>
          <a:xfrm>
            <a:off x="96677" y="-1014590"/>
            <a:ext cx="5214567" cy="2752831"/>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defTabSz="1006879">
              <a:defRPr/>
            </a:pPr>
            <a:endParaRPr lang="en-GB" sz="54946" dirty="0">
              <a:solidFill>
                <a:schemeClr val="bg1">
                  <a:alpha val="50000"/>
                </a:schemeClr>
              </a:solidFill>
              <a:latin typeface="EYInterstate Light" panose="02000506000000020004" pitchFamily="2" charset="0"/>
            </a:endParaRPr>
          </a:p>
        </p:txBody>
      </p:sp>
      <p:sp>
        <p:nvSpPr>
          <p:cNvPr id="4" name="Text Placeholder 3">
            <a:extLst>
              <a:ext uri="{FF2B5EF4-FFF2-40B4-BE49-F238E27FC236}">
                <a16:creationId xmlns:a16="http://schemas.microsoft.com/office/drawing/2014/main" id="{9EA41F05-6EE1-489A-80C8-C938B1C576DC}"/>
              </a:ext>
            </a:extLst>
          </p:cNvPr>
          <p:cNvSpPr>
            <a:spLocks noGrp="1"/>
          </p:cNvSpPr>
          <p:nvPr>
            <p:ph type="body" sz="quarter" idx="10"/>
          </p:nvPr>
        </p:nvSpPr>
        <p:spPr/>
        <p:txBody>
          <a:bodyPr/>
          <a:lstStyle/>
          <a:p>
            <a:r>
              <a:rPr lang="en-US" dirty="0"/>
              <a:t>P</a:t>
            </a:r>
            <a:r>
              <a:rPr lang="es-VE" dirty="0"/>
              <a:t>reguntas</a:t>
            </a:r>
            <a:endParaRPr lang="es-VE" dirty="0">
              <a:solidFill>
                <a:srgbClr val="FFFFFF"/>
              </a:solidFill>
            </a:endParaRPr>
          </a:p>
        </p:txBody>
      </p:sp>
      <p:pic>
        <p:nvPicPr>
          <p:cNvPr id="9" name="Picture 8">
            <a:extLst>
              <a:ext uri="{FF2B5EF4-FFF2-40B4-BE49-F238E27FC236}">
                <a16:creationId xmlns:a16="http://schemas.microsoft.com/office/drawing/2014/main" id="{D0207869-857C-4536-A322-59A36659C4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78190" y="6353176"/>
            <a:ext cx="303798" cy="310572"/>
          </a:xfrm>
          <a:prstGeom prst="rect">
            <a:avLst/>
          </a:prstGeom>
        </p:spPr>
      </p:pic>
    </p:spTree>
    <p:extLst>
      <p:ext uri="{BB962C8B-B14F-4D97-AF65-F5344CB8AC3E}">
        <p14:creationId xmlns:p14="http://schemas.microsoft.com/office/powerpoint/2010/main" val="48465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4202"/>
            <a:ext cx="10972800" cy="590400"/>
          </a:xfrm>
        </p:spPr>
        <p:txBody>
          <a:bodyPr/>
          <a:lstStyle/>
          <a:p>
            <a:r>
              <a:rPr lang="es-VE" sz="3200" b="1" dirty="0">
                <a:solidFill>
                  <a:prstClr val="white"/>
                </a:solidFill>
              </a:rPr>
              <a:t>Marco Normativo en Perú</a:t>
            </a:r>
            <a:endParaRPr lang="es-VE" sz="32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4</a:t>
            </a:fld>
            <a:endParaRPr sz="800" dirty="0">
              <a:solidFill>
                <a:prstClr val="white"/>
              </a:solidFill>
              <a:latin typeface="EYInterstate Light"/>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8" name="Rounded Rectangle 14">
            <a:extLst>
              <a:ext uri="{FF2B5EF4-FFF2-40B4-BE49-F238E27FC236}">
                <a16:creationId xmlns:a16="http://schemas.microsoft.com/office/drawing/2014/main" id="{CDB31E6C-5DAD-4BBE-82E2-32424EF654C2}"/>
              </a:ext>
            </a:extLst>
          </p:cNvPr>
          <p:cNvSpPr/>
          <p:nvPr/>
        </p:nvSpPr>
        <p:spPr>
          <a:xfrm>
            <a:off x="7075855" y="5064501"/>
            <a:ext cx="4292958" cy="868936"/>
          </a:xfrm>
          <a:prstGeom prst="rect">
            <a:avLst/>
          </a:prstGeom>
          <a:noFill/>
          <a:ln w="6350" cap="flat" cmpd="sng" algn="ctr">
            <a:noFill/>
            <a:prstDash val="solid"/>
          </a:ln>
          <a:effectLst/>
        </p:spPr>
        <p:txBody>
          <a:bodyPr lIns="91392" tIns="182785"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523875" y="1003098"/>
            <a:ext cx="10654119" cy="5226792"/>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marL="143">
              <a:buClr>
                <a:schemeClr val="tx2"/>
              </a:buClr>
              <a:buSzPct val="70000"/>
            </a:pPr>
            <a:r>
              <a:rPr lang="es-PE" sz="1600" dirty="0">
                <a:solidFill>
                  <a:schemeClr val="bg1"/>
                </a:solidFill>
                <a:latin typeface="+mj-lt"/>
              </a:rPr>
              <a:t>¿Qué son las cuestiones clave de la auditoría?</a:t>
            </a:r>
          </a:p>
          <a:p>
            <a:pPr marL="143">
              <a:buClr>
                <a:schemeClr val="tx2"/>
              </a:buClr>
              <a:buSzPct val="70000"/>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r>
              <a:rPr lang="es-PE" sz="1600" dirty="0">
                <a:solidFill>
                  <a:schemeClr val="bg1"/>
                </a:solidFill>
                <a:latin typeface="+mj-lt"/>
              </a:rPr>
              <a:t>Aquellas cuestiones que, según el juicio profesional del auditor, han sido de la mayor significatividad en la auditoría de los estados financieros del periodo actual. Las cuestiones clave de la auditoría se seleccionan entre las cuestiones comunicadas a los responsables del gobierno de la Compañía.</a:t>
            </a: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p:txBody>
      </p:sp>
    </p:spTree>
    <p:extLst>
      <p:ext uri="{BB962C8B-B14F-4D97-AF65-F5344CB8AC3E}">
        <p14:creationId xmlns:p14="http://schemas.microsoft.com/office/powerpoint/2010/main" val="37917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561975" y="427552"/>
            <a:ext cx="11430000" cy="590400"/>
          </a:xfrm>
        </p:spPr>
        <p:txBody>
          <a:bodyPr/>
          <a:lstStyle/>
          <a:p>
            <a:r>
              <a:rPr lang="es-VE" sz="2800" b="1" dirty="0">
                <a:solidFill>
                  <a:prstClr val="white"/>
                </a:solidFill>
              </a:rPr>
              <a:t>Alcance, Objetivo y Definición de las </a:t>
            </a:r>
            <a:r>
              <a:rPr lang="es-PE" sz="2800" b="1" dirty="0">
                <a:solidFill>
                  <a:schemeClr val="bg1"/>
                </a:solidFill>
                <a:latin typeface="+mj-lt"/>
              </a:rPr>
              <a:t>Cuestiones Clave de la Auditoría</a:t>
            </a:r>
            <a:endParaRPr lang="es-VE" sz="28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5</a:t>
            </a:fld>
            <a:endParaRPr sz="800" dirty="0">
              <a:solidFill>
                <a:prstClr val="white"/>
              </a:solidFill>
              <a:latin typeface="EYInterstate Light"/>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6" name="Rounded Rectangle 15">
            <a:extLst>
              <a:ext uri="{FF2B5EF4-FFF2-40B4-BE49-F238E27FC236}">
                <a16:creationId xmlns:a16="http://schemas.microsoft.com/office/drawing/2014/main" id="{71091DE9-D605-4C0C-B0B8-2A199561422B}"/>
              </a:ext>
            </a:extLst>
          </p:cNvPr>
          <p:cNvSpPr/>
          <p:nvPr/>
        </p:nvSpPr>
        <p:spPr>
          <a:xfrm>
            <a:off x="7073876" y="2107902"/>
            <a:ext cx="4292958" cy="1425944"/>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8" name="Rounded Rectangle 14">
            <a:extLst>
              <a:ext uri="{FF2B5EF4-FFF2-40B4-BE49-F238E27FC236}">
                <a16:creationId xmlns:a16="http://schemas.microsoft.com/office/drawing/2014/main" id="{CDB31E6C-5DAD-4BBE-82E2-32424EF654C2}"/>
              </a:ext>
            </a:extLst>
          </p:cNvPr>
          <p:cNvSpPr/>
          <p:nvPr/>
        </p:nvSpPr>
        <p:spPr>
          <a:xfrm>
            <a:off x="7075855" y="5064501"/>
            <a:ext cx="4292958" cy="868936"/>
          </a:xfrm>
          <a:prstGeom prst="rect">
            <a:avLst/>
          </a:prstGeom>
          <a:noFill/>
          <a:ln w="6350" cap="flat" cmpd="sng" algn="ctr">
            <a:noFill/>
            <a:prstDash val="solid"/>
          </a:ln>
          <a:effectLst/>
        </p:spPr>
        <p:txBody>
          <a:bodyPr lIns="91392" tIns="182785"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523875" y="1012623"/>
            <a:ext cx="10972800" cy="5226792"/>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marL="285607" indent="-285607">
              <a:buClr>
                <a:schemeClr val="tx2"/>
              </a:buClr>
              <a:buSzPct val="70000"/>
              <a:buFont typeface="Wingdings 3" panose="05040102010807070707" pitchFamily="18" charset="2"/>
              <a:buChar char=""/>
            </a:pPr>
            <a:endParaRPr lang="es-PE" sz="1600" b="0" i="0" dirty="0">
              <a:solidFill>
                <a:schemeClr val="bg1"/>
              </a:solidFill>
              <a:effectLst/>
              <a:latin typeface="+mj-lt"/>
            </a:endParaRPr>
          </a:p>
          <a:p>
            <a:pPr marL="285607"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607" indent="-285607">
              <a:buClr>
                <a:schemeClr val="tx2"/>
              </a:buClr>
              <a:buSzPct val="70000"/>
              <a:buFont typeface="Wingdings 3" panose="05040102010807070707" pitchFamily="18" charset="2"/>
              <a:buChar char=""/>
            </a:pPr>
            <a:endParaRPr lang="es-PE" sz="1600" b="0" i="0" dirty="0">
              <a:solidFill>
                <a:schemeClr val="bg1"/>
              </a:solidFill>
              <a:effectLst/>
              <a:latin typeface="+mj-lt"/>
            </a:endParaRPr>
          </a:p>
          <a:p>
            <a:pPr marL="285607" indent="-285607">
              <a:buClr>
                <a:schemeClr val="tx2"/>
              </a:buClr>
              <a:buSzPct val="70000"/>
              <a:buFont typeface="Wingdings 3" panose="05040102010807070707" pitchFamily="18" charset="2"/>
              <a:buChar char=""/>
            </a:pPr>
            <a:r>
              <a:rPr lang="es-PE" sz="1600" b="0" i="0" dirty="0">
                <a:solidFill>
                  <a:schemeClr val="bg1"/>
                </a:solidFill>
                <a:effectLst/>
                <a:latin typeface="+mj-lt"/>
              </a:rPr>
              <a:t>Esta Norma Internacional de Auditoría (NIA) trata de la responsabilidad del auditor de comunicar las cuestiones clave de la auditoría (KAM) en el informe del auditor.</a:t>
            </a:r>
          </a:p>
          <a:p>
            <a:pPr marL="285607" indent="-285607">
              <a:buClr>
                <a:schemeClr val="tx2"/>
              </a:buClr>
              <a:buSzPct val="70000"/>
              <a:buFont typeface="Wingdings 3" panose="05040102010807070707" pitchFamily="18" charset="2"/>
              <a:buChar char=""/>
            </a:pPr>
            <a:endParaRPr lang="es-PE" sz="1600" b="0" i="0" dirty="0">
              <a:solidFill>
                <a:schemeClr val="bg1"/>
              </a:solidFill>
              <a:effectLst/>
              <a:latin typeface="+mj-lt"/>
            </a:endParaRPr>
          </a:p>
          <a:p>
            <a:pPr marL="285607" indent="-285607">
              <a:buClr>
                <a:schemeClr val="tx2"/>
              </a:buClr>
              <a:buSzPct val="70000"/>
              <a:buFont typeface="Wingdings 3" panose="05040102010807070707" pitchFamily="18" charset="2"/>
              <a:buChar char=""/>
            </a:pPr>
            <a:r>
              <a:rPr lang="es-PE" sz="1600" b="0" i="0" dirty="0">
                <a:solidFill>
                  <a:schemeClr val="bg1"/>
                </a:solidFill>
                <a:effectLst/>
                <a:latin typeface="+mj-lt"/>
              </a:rPr>
              <a:t>El propósito de la </a:t>
            </a:r>
            <a:r>
              <a:rPr lang="es-PE" sz="1600" dirty="0">
                <a:solidFill>
                  <a:schemeClr val="bg1"/>
                </a:solidFill>
                <a:latin typeface="+mj-lt"/>
              </a:rPr>
              <a:t>comunicación de las cuestiones clave de la auditoría es mejorar el valor del contenido del informe de auditoría al proporcionar una mejor información sobre el trabajo de la auditoría que se ha realizado. </a:t>
            </a:r>
          </a:p>
          <a:p>
            <a:pPr marL="285607"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607" indent="-285607">
              <a:buClr>
                <a:schemeClr val="tx2"/>
              </a:buClr>
              <a:buSzPct val="70000"/>
              <a:buFont typeface="Wingdings 3" panose="05040102010807070707" pitchFamily="18" charset="2"/>
              <a:buChar char=""/>
            </a:pPr>
            <a:r>
              <a:rPr lang="es-PE" sz="1600" dirty="0">
                <a:solidFill>
                  <a:schemeClr val="bg1"/>
                </a:solidFill>
                <a:latin typeface="+mj-lt"/>
              </a:rPr>
              <a:t>La comunicación de las cuestiones clave de la auditoría en el informe de auditoría se realiza en el contexto de la opinión que se ha formado el auditor sobre los estados financieros en su conjunto. La comunicación de los KAM de la auditoría en el informe de auditoría:</a:t>
            </a:r>
          </a:p>
          <a:p>
            <a:pPr marL="285607"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a:buClr>
                <a:schemeClr val="tx2"/>
              </a:buClr>
              <a:buSzPct val="70000"/>
            </a:pPr>
            <a:r>
              <a:rPr lang="es-PE" sz="1600" dirty="0">
                <a:solidFill>
                  <a:schemeClr val="bg1"/>
                </a:solidFill>
                <a:latin typeface="+mj-lt"/>
              </a:rPr>
              <a:t>(a) no sustituye la información que debe revelar la administración en los estados financieros de conformidad con el marco de información financiera aplicable, o aquella otra que sea necesaria para lograr la presentación fiel; </a:t>
            </a:r>
          </a:p>
          <a:p>
            <a:pPr marL="285750">
              <a:buClr>
                <a:schemeClr val="tx2"/>
              </a:buClr>
              <a:buSzPct val="70000"/>
            </a:pPr>
            <a:r>
              <a:rPr lang="es-PE" sz="1600" dirty="0">
                <a:solidFill>
                  <a:schemeClr val="bg1"/>
                </a:solidFill>
                <a:latin typeface="+mj-lt"/>
              </a:rPr>
              <a:t>(b) no exime al auditor de expresar una opinión modificada cuando lo requieran las circunstancias de un encargo de auditoría específico de conformidad con la NIA 705 (Revisada);</a:t>
            </a:r>
          </a:p>
          <a:p>
            <a:pPr marL="285750">
              <a:buClr>
                <a:schemeClr val="tx2"/>
              </a:buClr>
              <a:buSzPct val="70000"/>
            </a:pPr>
            <a:r>
              <a:rPr lang="es-PE" sz="1600" dirty="0">
                <a:solidFill>
                  <a:schemeClr val="bg1"/>
                </a:solidFill>
                <a:latin typeface="+mj-lt"/>
              </a:rPr>
              <a:t>(c) no exime de informar de conformidad con la NIA 570 (Revisada) cuando exista una incertidumbre material en relación con hechos o condiciones que pueden generar dudas significativas sobre la capacidad de la entidad para continuar como empresa en marcha; o </a:t>
            </a:r>
          </a:p>
          <a:p>
            <a:pPr marL="285750">
              <a:buClr>
                <a:schemeClr val="tx2"/>
              </a:buClr>
              <a:buSzPct val="70000"/>
            </a:pPr>
            <a:r>
              <a:rPr lang="es-PE" sz="1600" dirty="0">
                <a:solidFill>
                  <a:schemeClr val="bg1"/>
                </a:solidFill>
                <a:latin typeface="+mj-lt"/>
              </a:rPr>
              <a:t>(d) no constituye una opinión separada sobre cuestiones particulares. </a:t>
            </a:r>
          </a:p>
          <a:p>
            <a:pPr marL="285607"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607"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607" indent="-285607">
              <a:buClr>
                <a:schemeClr val="tx2"/>
              </a:buClr>
              <a:buSzPct val="70000"/>
              <a:buFont typeface="Wingdings 3" panose="05040102010807070707" pitchFamily="18" charset="2"/>
              <a:buChar char=""/>
            </a:pPr>
            <a:endParaRPr lang="es-PE" sz="1600" dirty="0">
              <a:solidFill>
                <a:schemeClr val="bg1"/>
              </a:solidFill>
              <a:latin typeface="+mj-lt"/>
            </a:endParaRPr>
          </a:p>
        </p:txBody>
      </p:sp>
    </p:spTree>
    <p:extLst>
      <p:ext uri="{BB962C8B-B14F-4D97-AF65-F5344CB8AC3E}">
        <p14:creationId xmlns:p14="http://schemas.microsoft.com/office/powerpoint/2010/main" val="161341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590550" y="418027"/>
            <a:ext cx="11410949" cy="590400"/>
          </a:xfrm>
        </p:spPr>
        <p:txBody>
          <a:bodyPr/>
          <a:lstStyle/>
          <a:p>
            <a:r>
              <a:rPr lang="es-VE" sz="2800" b="1" dirty="0">
                <a:solidFill>
                  <a:prstClr val="white"/>
                </a:solidFill>
              </a:rPr>
              <a:t>Alcance, Objetivo y Definición de las </a:t>
            </a:r>
            <a:r>
              <a:rPr lang="es-PE" sz="2800" b="1" dirty="0">
                <a:solidFill>
                  <a:schemeClr val="bg1"/>
                </a:solidFill>
                <a:latin typeface="+mj-lt"/>
              </a:rPr>
              <a:t>Cuestiones Clave de la Auditoría</a:t>
            </a:r>
            <a:endParaRPr lang="es-VE" sz="2800" b="1" dirty="0"/>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6</a:t>
            </a:fld>
            <a:endParaRPr sz="800" dirty="0">
              <a:solidFill>
                <a:prstClr val="white"/>
              </a:solidFill>
              <a:latin typeface="EYInterstate Light"/>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8" name="Rounded Rectangle 14">
            <a:extLst>
              <a:ext uri="{FF2B5EF4-FFF2-40B4-BE49-F238E27FC236}">
                <a16:creationId xmlns:a16="http://schemas.microsoft.com/office/drawing/2014/main" id="{CDB31E6C-5DAD-4BBE-82E2-32424EF654C2}"/>
              </a:ext>
            </a:extLst>
          </p:cNvPr>
          <p:cNvSpPr/>
          <p:nvPr/>
        </p:nvSpPr>
        <p:spPr>
          <a:xfrm>
            <a:off x="7075855" y="5064501"/>
            <a:ext cx="4292958" cy="868936"/>
          </a:xfrm>
          <a:prstGeom prst="rect">
            <a:avLst/>
          </a:prstGeom>
          <a:noFill/>
          <a:ln w="6350" cap="flat" cmpd="sng" algn="ctr">
            <a:noFill/>
            <a:prstDash val="solid"/>
          </a:ln>
          <a:effectLst/>
        </p:spPr>
        <p:txBody>
          <a:bodyPr lIns="91392" tIns="182785"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523875" y="1003098"/>
            <a:ext cx="10654119" cy="5226792"/>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marL="285607"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a:buClr>
                <a:schemeClr val="tx2"/>
              </a:buClr>
              <a:buSzPct val="70000"/>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r>
              <a:rPr lang="es-PE" sz="1600" dirty="0">
                <a:solidFill>
                  <a:schemeClr val="bg1"/>
                </a:solidFill>
                <a:latin typeface="+mj-lt"/>
              </a:rPr>
              <a:t>Esta NIA se aplica a las auditorías de estados financieros de propósito general de compañías listadas y en circunstancias en las que, de otro modo, el auditor decida comunicar los KAM en el informe de auditoría. Esta NIA se aplica también cuando las disposiciones legales o reglamentarias requieren que el auditor comunique las cuestiones clave de la auditoría en el informe de auditoría. </a:t>
            </a: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r>
              <a:rPr lang="es-PE" sz="1600" dirty="0">
                <a:solidFill>
                  <a:schemeClr val="bg1"/>
                </a:solidFill>
                <a:latin typeface="+mj-lt"/>
              </a:rPr>
              <a:t>La NIA 705 (Revisada) prohíbe al auditor comunicar los KAM cuando deniega la opinión (se abstiene </a:t>
            </a:r>
            <a:r>
              <a:rPr lang="es-PE" sz="1600">
                <a:solidFill>
                  <a:schemeClr val="bg1"/>
                </a:solidFill>
                <a:latin typeface="+mj-lt"/>
              </a:rPr>
              <a:t>de opinar) </a:t>
            </a:r>
            <a:r>
              <a:rPr lang="es-PE" sz="1600" dirty="0">
                <a:solidFill>
                  <a:schemeClr val="bg1"/>
                </a:solidFill>
                <a:latin typeface="+mj-lt"/>
              </a:rPr>
              <a:t>sobre los estados financieros, salvo si las disposiciones legales o reglamentarias requieren dicha información.</a:t>
            </a: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r>
              <a:rPr lang="es-PE" sz="1600" dirty="0">
                <a:solidFill>
                  <a:schemeClr val="bg1"/>
                </a:solidFill>
                <a:latin typeface="+mj-lt"/>
              </a:rPr>
              <a:t>En circunstancias extremadamente raras, determinamos que el asunto no debe comunicarse en el informe del auditor porque se esperaría razonablemente que las consecuencias adversas de hacerlo superen los beneficios de interés público de dicha comunicación.</a:t>
            </a: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p:txBody>
      </p:sp>
    </p:spTree>
    <p:extLst>
      <p:ext uri="{BB962C8B-B14F-4D97-AF65-F5344CB8AC3E}">
        <p14:creationId xmlns:p14="http://schemas.microsoft.com/office/powerpoint/2010/main" val="326917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4202"/>
            <a:ext cx="10972800" cy="590400"/>
          </a:xfrm>
        </p:spPr>
        <p:txBody>
          <a:bodyPr/>
          <a:lstStyle/>
          <a:p>
            <a:pPr>
              <a:buClr>
                <a:schemeClr val="tx2"/>
              </a:buClr>
              <a:buSzPct val="70000"/>
            </a:pPr>
            <a:r>
              <a:rPr lang="es-PE" sz="3200" b="1" dirty="0">
                <a:solidFill>
                  <a:schemeClr val="bg1"/>
                </a:solidFill>
                <a:latin typeface="+mj-lt"/>
              </a:rPr>
              <a:t>Determinación de las Cuestiones Clave de la Auditoría</a:t>
            </a:r>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7</a:t>
            </a:fld>
            <a:endParaRPr sz="800" dirty="0">
              <a:solidFill>
                <a:prstClr val="white"/>
              </a:solidFill>
              <a:latin typeface="EYInterstate Light"/>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6" name="Rounded Rectangle 15">
            <a:extLst>
              <a:ext uri="{FF2B5EF4-FFF2-40B4-BE49-F238E27FC236}">
                <a16:creationId xmlns:a16="http://schemas.microsoft.com/office/drawing/2014/main" id="{71091DE9-D605-4C0C-B0B8-2A199561422B}"/>
              </a:ext>
            </a:extLst>
          </p:cNvPr>
          <p:cNvSpPr/>
          <p:nvPr/>
        </p:nvSpPr>
        <p:spPr>
          <a:xfrm>
            <a:off x="7073876" y="2107902"/>
            <a:ext cx="4292958" cy="1425944"/>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8" name="Rounded Rectangle 14">
            <a:extLst>
              <a:ext uri="{FF2B5EF4-FFF2-40B4-BE49-F238E27FC236}">
                <a16:creationId xmlns:a16="http://schemas.microsoft.com/office/drawing/2014/main" id="{CDB31E6C-5DAD-4BBE-82E2-32424EF654C2}"/>
              </a:ext>
            </a:extLst>
          </p:cNvPr>
          <p:cNvSpPr/>
          <p:nvPr/>
        </p:nvSpPr>
        <p:spPr>
          <a:xfrm>
            <a:off x="7075855" y="5064501"/>
            <a:ext cx="4292958" cy="868936"/>
          </a:xfrm>
          <a:prstGeom prst="rect">
            <a:avLst/>
          </a:prstGeom>
          <a:noFill/>
          <a:ln w="6350" cap="flat" cmpd="sng" algn="ctr">
            <a:noFill/>
            <a:prstDash val="solid"/>
          </a:ln>
          <a:effectLst/>
        </p:spPr>
        <p:txBody>
          <a:bodyPr lIns="91392" tIns="182785"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571499" y="884602"/>
            <a:ext cx="10654119" cy="5478638"/>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a:buClr>
                <a:schemeClr val="tx2"/>
              </a:buClr>
              <a:buSzPct val="70000"/>
            </a:pPr>
            <a:r>
              <a:rPr lang="es-PE" sz="1800" b="1" i="0" dirty="0">
                <a:solidFill>
                  <a:schemeClr val="tx2">
                    <a:lumMod val="75000"/>
                  </a:schemeClr>
                </a:solidFill>
                <a:effectLst/>
                <a:latin typeface="+mj-lt"/>
              </a:rPr>
              <a:t>Paso 1: Determinación de las cuestiones requirieron una atención significativa del auditor</a:t>
            </a:r>
          </a:p>
          <a:p>
            <a:pPr>
              <a:buClr>
                <a:schemeClr val="tx2"/>
              </a:buClr>
              <a:buSzPct val="70000"/>
            </a:pPr>
            <a:endParaRPr lang="es-PE" sz="1600" b="0" i="0" dirty="0">
              <a:solidFill>
                <a:schemeClr val="tx2">
                  <a:lumMod val="75000"/>
                </a:schemeClr>
              </a:solidFill>
              <a:effectLst/>
              <a:latin typeface="+mj-lt"/>
            </a:endParaRPr>
          </a:p>
          <a:p>
            <a:pPr marL="285750" indent="-285607">
              <a:buClr>
                <a:schemeClr val="tx2"/>
              </a:buClr>
              <a:buSzPct val="70000"/>
              <a:buFont typeface="Wingdings 3" panose="05040102010807070707" pitchFamily="18" charset="2"/>
              <a:buChar char=""/>
            </a:pPr>
            <a:r>
              <a:rPr lang="es-PE" sz="1600" dirty="0">
                <a:solidFill>
                  <a:schemeClr val="bg1"/>
                </a:solidFill>
                <a:latin typeface="+mj-lt"/>
              </a:rPr>
              <a:t>El auditor debe determinar, entre las cuestiones comunicadas a los encargados del gobierno de la entidad, aquellas que le requirieron una atención significativa en la realización de la auditoría del periodo actual. </a:t>
            </a: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r>
              <a:rPr lang="es-PE" sz="1600" dirty="0">
                <a:solidFill>
                  <a:schemeClr val="bg1"/>
                </a:solidFill>
                <a:latin typeface="+mj-lt"/>
              </a:rPr>
              <a:t>El auditor tendrá en cuenta lo siguiente: </a:t>
            </a:r>
          </a:p>
          <a:p>
            <a:pPr marL="143">
              <a:buClr>
                <a:schemeClr val="tx2"/>
              </a:buClr>
              <a:buSzPct val="70000"/>
            </a:pPr>
            <a:r>
              <a:rPr lang="es-PE" sz="1600" dirty="0">
                <a:solidFill>
                  <a:schemeClr val="bg1"/>
                </a:solidFill>
                <a:latin typeface="+mj-lt"/>
              </a:rPr>
              <a:t>      (a) Áreas que se evaluaron como de mayor riesgo de tener inexactitudes materiales, incluidos los riesgos </a:t>
            </a:r>
          </a:p>
          <a:p>
            <a:pPr marL="143">
              <a:buClr>
                <a:schemeClr val="tx2"/>
              </a:buClr>
              <a:buSzPct val="70000"/>
            </a:pPr>
            <a:r>
              <a:rPr lang="es-PE" sz="1600" dirty="0">
                <a:solidFill>
                  <a:schemeClr val="bg1"/>
                </a:solidFill>
                <a:latin typeface="+mj-lt"/>
              </a:rPr>
              <a:t>            significativos</a:t>
            </a:r>
          </a:p>
          <a:p>
            <a:pPr marL="143">
              <a:buClr>
                <a:schemeClr val="tx2"/>
              </a:buClr>
              <a:buSzPct val="70000"/>
            </a:pPr>
            <a:r>
              <a:rPr lang="es-PE" sz="1600" dirty="0">
                <a:solidFill>
                  <a:schemeClr val="bg1"/>
                </a:solidFill>
                <a:latin typeface="+mj-lt"/>
              </a:rPr>
              <a:t>      (b) Juicios significativos del auditor relacionados con áreas de los estados financieros que requirieron un juicio  </a:t>
            </a:r>
          </a:p>
          <a:p>
            <a:pPr marL="143">
              <a:buClr>
                <a:schemeClr val="tx2"/>
              </a:buClr>
              <a:buSzPct val="70000"/>
            </a:pPr>
            <a:r>
              <a:rPr lang="es-PE" sz="1600" dirty="0">
                <a:solidFill>
                  <a:schemeClr val="bg1"/>
                </a:solidFill>
                <a:latin typeface="+mj-lt"/>
              </a:rPr>
              <a:t>            significativo de la administración, incluidas las estimaciones contables que se han identificado como de alta </a:t>
            </a:r>
          </a:p>
          <a:p>
            <a:pPr marL="143">
              <a:buClr>
                <a:schemeClr val="tx2"/>
              </a:buClr>
              <a:buSzPct val="70000"/>
            </a:pPr>
            <a:r>
              <a:rPr lang="es-PE" sz="1600" dirty="0">
                <a:solidFill>
                  <a:schemeClr val="bg1"/>
                </a:solidFill>
                <a:latin typeface="+mj-lt"/>
              </a:rPr>
              <a:t>            incertidumbre de estimación</a:t>
            </a:r>
          </a:p>
          <a:p>
            <a:pPr marL="143">
              <a:buClr>
                <a:schemeClr val="tx2"/>
              </a:buClr>
              <a:buSzPct val="70000"/>
            </a:pPr>
            <a:r>
              <a:rPr lang="es-PE" sz="1600" dirty="0">
                <a:solidFill>
                  <a:schemeClr val="bg1"/>
                </a:solidFill>
                <a:latin typeface="+mj-lt"/>
              </a:rPr>
              <a:t>      (c) El efecto en la auditoría de eventos o transacciones significativos que ocurrieron durante el período actual.</a:t>
            </a:r>
          </a:p>
          <a:p>
            <a:pPr algn="l" fontAlgn="t"/>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r>
              <a:rPr lang="es-PE" sz="1600" dirty="0">
                <a:solidFill>
                  <a:schemeClr val="bg1"/>
                </a:solidFill>
                <a:latin typeface="+mj-lt"/>
              </a:rPr>
              <a:t>Las cuestiones que plantearon desafíos para obtener suficiente evidencia de auditoría apropiada o que requirieron tiempo y esfuerzo significativos son particularmente relevantes para la determinación de las cuestiones que requieren una atención significativa del auditor.</a:t>
            </a:r>
          </a:p>
          <a:p>
            <a:pPr marL="285750" indent="-285607">
              <a:buClr>
                <a:schemeClr val="tx2"/>
              </a:buClr>
              <a:buSzPct val="70000"/>
              <a:buFont typeface="Wingdings 3" panose="05040102010807070707" pitchFamily="18" charset="2"/>
              <a:buChar char=""/>
            </a:pPr>
            <a:endParaRPr lang="es-PE" sz="1600" dirty="0">
              <a:solidFill>
                <a:schemeClr val="bg1"/>
              </a:solidFill>
              <a:latin typeface="+mj-lt"/>
            </a:endParaRPr>
          </a:p>
          <a:p>
            <a:pPr marL="285750" indent="-285607">
              <a:buClr>
                <a:schemeClr val="tx2"/>
              </a:buClr>
              <a:buSzPct val="70000"/>
              <a:buFont typeface="Wingdings 3" panose="05040102010807070707" pitchFamily="18" charset="2"/>
              <a:buChar char=""/>
            </a:pPr>
            <a:r>
              <a:rPr lang="es-PE" sz="1600" dirty="0">
                <a:solidFill>
                  <a:schemeClr val="bg1"/>
                </a:solidFill>
                <a:latin typeface="+mj-lt"/>
              </a:rPr>
              <a:t>Al ser el primer paso en el proceso de determinación, se cuenta con flexibilidad en cuanto al número y la naturaleza de las cuestiones que se identificarán como aquellas que requirieron una atención significativa del auditor, y la justificación por la cual se seleccionan las cuestiones, en este paso no requiere documentación.     </a:t>
            </a:r>
          </a:p>
        </p:txBody>
      </p:sp>
    </p:spTree>
    <p:extLst>
      <p:ext uri="{BB962C8B-B14F-4D97-AF65-F5344CB8AC3E}">
        <p14:creationId xmlns:p14="http://schemas.microsoft.com/office/powerpoint/2010/main" val="342199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4202"/>
            <a:ext cx="10972800" cy="590400"/>
          </a:xfrm>
        </p:spPr>
        <p:txBody>
          <a:bodyPr/>
          <a:lstStyle/>
          <a:p>
            <a:pPr>
              <a:buClr>
                <a:schemeClr val="tx2"/>
              </a:buClr>
              <a:buSzPct val="70000"/>
            </a:pPr>
            <a:r>
              <a:rPr lang="es-PE" sz="3200" b="1" dirty="0">
                <a:solidFill>
                  <a:schemeClr val="bg1"/>
                </a:solidFill>
                <a:latin typeface="+mj-lt"/>
              </a:rPr>
              <a:t>Determinación de las Cuestiones Clave de la Auditoría</a:t>
            </a:r>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8</a:t>
            </a:fld>
            <a:endParaRPr sz="800" dirty="0">
              <a:solidFill>
                <a:prstClr val="white"/>
              </a:solidFill>
              <a:latin typeface="EYInterstate Light"/>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6" name="Rounded Rectangle 15">
            <a:extLst>
              <a:ext uri="{FF2B5EF4-FFF2-40B4-BE49-F238E27FC236}">
                <a16:creationId xmlns:a16="http://schemas.microsoft.com/office/drawing/2014/main" id="{71091DE9-D605-4C0C-B0B8-2A199561422B}"/>
              </a:ext>
            </a:extLst>
          </p:cNvPr>
          <p:cNvSpPr/>
          <p:nvPr/>
        </p:nvSpPr>
        <p:spPr>
          <a:xfrm>
            <a:off x="7073876" y="2107902"/>
            <a:ext cx="4292958" cy="1425944"/>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8" name="Rounded Rectangle 14">
            <a:extLst>
              <a:ext uri="{FF2B5EF4-FFF2-40B4-BE49-F238E27FC236}">
                <a16:creationId xmlns:a16="http://schemas.microsoft.com/office/drawing/2014/main" id="{CDB31E6C-5DAD-4BBE-82E2-32424EF654C2}"/>
              </a:ext>
            </a:extLst>
          </p:cNvPr>
          <p:cNvSpPr/>
          <p:nvPr/>
        </p:nvSpPr>
        <p:spPr>
          <a:xfrm>
            <a:off x="7075855" y="5064501"/>
            <a:ext cx="4292958" cy="868936"/>
          </a:xfrm>
          <a:prstGeom prst="rect">
            <a:avLst/>
          </a:prstGeom>
          <a:noFill/>
          <a:ln w="6350" cap="flat" cmpd="sng" algn="ctr">
            <a:noFill/>
            <a:prstDash val="solid"/>
          </a:ln>
          <a:effectLst/>
        </p:spPr>
        <p:txBody>
          <a:bodyPr lIns="91392" tIns="182785"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571499" y="1003098"/>
            <a:ext cx="10654119" cy="5226792"/>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algn="l" fontAlgn="t"/>
            <a:r>
              <a:rPr lang="es-PE" sz="1600" b="0" i="0" u="sng" dirty="0">
                <a:solidFill>
                  <a:schemeClr val="bg1"/>
                </a:solidFill>
                <a:effectLst/>
                <a:latin typeface="+mj-lt"/>
              </a:rPr>
              <a:t>Ejemplos:</a:t>
            </a:r>
          </a:p>
          <a:p>
            <a:pPr algn="l" fontAlgn="t"/>
            <a:endParaRPr lang="es-PE" sz="1600" dirty="0">
              <a:solidFill>
                <a:schemeClr val="bg1"/>
              </a:solidFill>
              <a:latin typeface="+mj-lt"/>
            </a:endParaRPr>
          </a:p>
          <a:p>
            <a:pPr marL="285750" indent="-285750" fontAlgn="t">
              <a:buFont typeface="Arial" panose="020B0604020202020204" pitchFamily="34" charset="0"/>
              <a:buChar char="•"/>
            </a:pPr>
            <a:r>
              <a:rPr lang="es-PE" sz="1600" dirty="0">
                <a:solidFill>
                  <a:schemeClr val="bg1"/>
                </a:solidFill>
                <a:latin typeface="+mj-lt"/>
              </a:rPr>
              <a:t>El reconocimiento de ingresos y la anulación de los controles internos por parte de la administración son presuntos riesgos de inexactitud material debido al fraude y, por lo tanto, son riesgos significativos. Dependiendo de la naturaleza y el nivel de estos riesgos con respecto a una auditoría individual, podemos determinar que estos riesgos no requirieron una atención significativa del auditor.</a:t>
            </a:r>
          </a:p>
          <a:p>
            <a:pPr algn="l" fontAlgn="t"/>
            <a:endParaRPr lang="es-PE" sz="1600" dirty="0">
              <a:solidFill>
                <a:schemeClr val="bg1"/>
              </a:solidFill>
              <a:latin typeface="+mj-lt"/>
            </a:endParaRPr>
          </a:p>
          <a:p>
            <a:pPr marL="285750" indent="-285750" algn="l" fontAlgn="t">
              <a:buFont typeface="Arial" panose="020B0604020202020204" pitchFamily="34" charset="0"/>
              <a:buChar char="•"/>
            </a:pPr>
            <a:r>
              <a:rPr lang="es-PE" sz="1600" b="0" i="0" dirty="0">
                <a:solidFill>
                  <a:schemeClr val="bg1"/>
                </a:solidFill>
                <a:effectLst/>
                <a:latin typeface="+mj-lt"/>
              </a:rPr>
              <a:t>Si la evaluación de riesgos de una auditoría se basó en la expectativa de que los controles estaban funcionando eficazmente y se obtuvo pruebas de auditoría de que no estaban funcionando eficazmente durante todo el período de auditoría, los cambios en el enfoque de auditoría pueden dar lugar a un mayor riesgo reevaluado de inexactitudes importantes. Podemos determinar que la auditoría del área afectada por la deficiencia de control es un asunto que requiere una atención auditora significativa.</a:t>
            </a:r>
          </a:p>
          <a:p>
            <a:pPr marL="285750" indent="-285750" algn="l" fontAlgn="t">
              <a:buFont typeface="Arial" panose="020B0604020202020204" pitchFamily="34" charset="0"/>
              <a:buChar char="•"/>
            </a:pPr>
            <a:endParaRPr lang="es-PE" sz="1600" dirty="0">
              <a:solidFill>
                <a:schemeClr val="bg1"/>
              </a:solidFill>
              <a:latin typeface="+mj-lt"/>
            </a:endParaRPr>
          </a:p>
          <a:p>
            <a:pPr marL="285750" indent="-285750" algn="l" fontAlgn="t">
              <a:buFont typeface="Arial" panose="020B0604020202020204" pitchFamily="34" charset="0"/>
              <a:buChar char="•"/>
            </a:pPr>
            <a:r>
              <a:rPr lang="es-PE" sz="1600" b="0" i="0" dirty="0">
                <a:solidFill>
                  <a:schemeClr val="bg1"/>
                </a:solidFill>
                <a:effectLst/>
                <a:latin typeface="+mj-lt"/>
              </a:rPr>
              <a:t>Es posible que hayamos identificado un riesgo significativo durante la fase de planificación de la auditoría, pero la información derivada de nuestros procedimientos de auditoría ha cambiado nuestra opinión y ha dado lugar a una menor evaluación del riesgo para el área en particular. En este caso, el riesgo significativo puede no determinarse como un asunto que requiere una atención significativa del auditor.</a:t>
            </a:r>
          </a:p>
          <a:p>
            <a:pPr algn="l" fontAlgn="t"/>
            <a:endParaRPr lang="es-PE" sz="1600" dirty="0">
              <a:solidFill>
                <a:schemeClr val="bg1"/>
              </a:solidFill>
              <a:latin typeface="+mj-lt"/>
            </a:endParaRPr>
          </a:p>
          <a:p>
            <a:pPr marL="143">
              <a:buClr>
                <a:schemeClr val="tx2"/>
              </a:buClr>
              <a:buSzPct val="70000"/>
            </a:pPr>
            <a:endParaRPr lang="es-PE" sz="1600" dirty="0">
              <a:solidFill>
                <a:schemeClr val="bg1"/>
              </a:solidFill>
              <a:latin typeface="+mj-lt"/>
            </a:endParaRPr>
          </a:p>
        </p:txBody>
      </p:sp>
    </p:spTree>
    <p:extLst>
      <p:ext uri="{BB962C8B-B14F-4D97-AF65-F5344CB8AC3E}">
        <p14:creationId xmlns:p14="http://schemas.microsoft.com/office/powerpoint/2010/main" val="982588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1099337-2C3E-49E4-B71C-5618A815DA92}"/>
              </a:ext>
            </a:extLst>
          </p:cNvPr>
          <p:cNvSpPr>
            <a:spLocks noGrp="1"/>
          </p:cNvSpPr>
          <p:nvPr>
            <p:ph type="title"/>
          </p:nvPr>
        </p:nvSpPr>
        <p:spPr>
          <a:xfrm>
            <a:off x="609601" y="294202"/>
            <a:ext cx="10972800" cy="590400"/>
          </a:xfrm>
        </p:spPr>
        <p:txBody>
          <a:bodyPr/>
          <a:lstStyle/>
          <a:p>
            <a:pPr>
              <a:buClr>
                <a:schemeClr val="tx2"/>
              </a:buClr>
              <a:buSzPct val="70000"/>
            </a:pPr>
            <a:r>
              <a:rPr lang="es-PE" sz="3200" b="1" dirty="0">
                <a:solidFill>
                  <a:schemeClr val="bg1"/>
                </a:solidFill>
                <a:latin typeface="+mj-lt"/>
              </a:rPr>
              <a:t>Determinación de las Cuestiones Clave de la Auditoría</a:t>
            </a:r>
          </a:p>
        </p:txBody>
      </p:sp>
      <p:sp>
        <p:nvSpPr>
          <p:cNvPr id="38" name="Date Placeholder 1">
            <a:extLst>
              <a:ext uri="{FF2B5EF4-FFF2-40B4-BE49-F238E27FC236}">
                <a16:creationId xmlns:a16="http://schemas.microsoft.com/office/drawing/2014/main" id="{7B2B0F6C-84C0-4B93-A0D4-F1D666A3791A}"/>
              </a:ext>
            </a:extLst>
          </p:cNvPr>
          <p:cNvSpPr txBox="1">
            <a:spLocks/>
          </p:cNvSpPr>
          <p:nvPr/>
        </p:nvSpPr>
        <p:spPr>
          <a:xfrm>
            <a:off x="1428184" y="6469660"/>
            <a:ext cx="1190638"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fld id="{9FC95076-94E0-49D0-9E0C-0CC5263DC9E4}" type="datetime3">
              <a:rPr lang="en-US" sz="800">
                <a:solidFill>
                  <a:prstClr val="white"/>
                </a:solidFill>
                <a:latin typeface="EYInterstate Light"/>
              </a:rPr>
              <a:pPr defTabSz="913943"/>
              <a:t>5 July 2022</a:t>
            </a:fld>
            <a:endParaRPr lang="en-IN" sz="800" dirty="0">
              <a:solidFill>
                <a:prstClr val="white"/>
              </a:solidFill>
              <a:latin typeface="EYInterstate Light"/>
            </a:endParaRPr>
          </a:p>
        </p:txBody>
      </p:sp>
      <p:sp>
        <p:nvSpPr>
          <p:cNvPr id="40" name="Slide Number Placeholder 4">
            <a:extLst>
              <a:ext uri="{FF2B5EF4-FFF2-40B4-BE49-F238E27FC236}">
                <a16:creationId xmlns:a16="http://schemas.microsoft.com/office/drawing/2014/main" id="{6FE78929-19F0-43D8-8BAD-091268221A75}"/>
              </a:ext>
            </a:extLst>
          </p:cNvPr>
          <p:cNvSpPr txBox="1">
            <a:spLocks/>
          </p:cNvSpPr>
          <p:nvPr/>
        </p:nvSpPr>
        <p:spPr>
          <a:xfrm>
            <a:off x="616900" y="6469660"/>
            <a:ext cx="662721" cy="17990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943"/>
            <a:r>
              <a:rPr lang="en-GB" sz="800" dirty="0">
                <a:solidFill>
                  <a:prstClr val="white"/>
                </a:solidFill>
                <a:latin typeface="EYInterstate Light"/>
              </a:rPr>
              <a:t>Page </a:t>
            </a:r>
            <a:fld id="{F1BC30E3-FFE5-4B91-AA19-87A149EBB9EE}" type="slidenum">
              <a:rPr sz="800">
                <a:solidFill>
                  <a:prstClr val="white"/>
                </a:solidFill>
                <a:latin typeface="EYInterstate Light"/>
              </a:rPr>
              <a:pPr defTabSz="913943"/>
              <a:t>9</a:t>
            </a:fld>
            <a:endParaRPr sz="800" dirty="0">
              <a:solidFill>
                <a:prstClr val="white"/>
              </a:solidFill>
              <a:latin typeface="EYInterstate Light"/>
            </a:endParaRPr>
          </a:p>
        </p:txBody>
      </p:sp>
      <p:sp>
        <p:nvSpPr>
          <p:cNvPr id="25" name="Rounded Rectangle 14">
            <a:extLst>
              <a:ext uri="{FF2B5EF4-FFF2-40B4-BE49-F238E27FC236}">
                <a16:creationId xmlns:a16="http://schemas.microsoft.com/office/drawing/2014/main" id="{C3A9289F-BBDB-47FD-BA3E-5EC9F0EBFF93}"/>
              </a:ext>
            </a:extLst>
          </p:cNvPr>
          <p:cNvSpPr/>
          <p:nvPr/>
        </p:nvSpPr>
        <p:spPr>
          <a:xfrm>
            <a:off x="7075855" y="3616494"/>
            <a:ext cx="4292958" cy="1050376"/>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6" name="Rounded Rectangle 15">
            <a:extLst>
              <a:ext uri="{FF2B5EF4-FFF2-40B4-BE49-F238E27FC236}">
                <a16:creationId xmlns:a16="http://schemas.microsoft.com/office/drawing/2014/main" id="{71091DE9-D605-4C0C-B0B8-2A199561422B}"/>
              </a:ext>
            </a:extLst>
          </p:cNvPr>
          <p:cNvSpPr/>
          <p:nvPr/>
        </p:nvSpPr>
        <p:spPr>
          <a:xfrm>
            <a:off x="7073876" y="2107902"/>
            <a:ext cx="4292958" cy="1425944"/>
          </a:xfrm>
          <a:prstGeom prst="rect">
            <a:avLst/>
          </a:prstGeom>
          <a:noFill/>
          <a:ln w="6350" cap="flat" cmpd="sng" algn="ctr">
            <a:noFill/>
            <a:prstDash val="solid"/>
          </a:ln>
          <a:effectLst/>
        </p:spPr>
        <p:txBody>
          <a:bodyPr lIns="91392" tIns="91392"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28" name="Rounded Rectangle 14">
            <a:extLst>
              <a:ext uri="{FF2B5EF4-FFF2-40B4-BE49-F238E27FC236}">
                <a16:creationId xmlns:a16="http://schemas.microsoft.com/office/drawing/2014/main" id="{CDB31E6C-5DAD-4BBE-82E2-32424EF654C2}"/>
              </a:ext>
            </a:extLst>
          </p:cNvPr>
          <p:cNvSpPr/>
          <p:nvPr/>
        </p:nvSpPr>
        <p:spPr>
          <a:xfrm>
            <a:off x="7075855" y="5064501"/>
            <a:ext cx="4292958" cy="868936"/>
          </a:xfrm>
          <a:prstGeom prst="rect">
            <a:avLst/>
          </a:prstGeom>
          <a:noFill/>
          <a:ln w="6350" cap="flat" cmpd="sng" algn="ctr">
            <a:noFill/>
            <a:prstDash val="solid"/>
          </a:ln>
          <a:effectLst/>
        </p:spPr>
        <p:txBody>
          <a:bodyPr lIns="91392" tIns="182785" rIns="91392" bIns="45696" rtlCol="0" anchor="t" anchorCtr="0"/>
          <a:lstStyle/>
          <a:p>
            <a:pPr marL="0" lvl="1" defTabSz="913943">
              <a:lnSpc>
                <a:spcPct val="85000"/>
              </a:lnSpc>
              <a:spcAft>
                <a:spcPts val="600"/>
              </a:spcAft>
              <a:buClr>
                <a:srgbClr val="FFE600"/>
              </a:buClr>
              <a:buSzPct val="100000"/>
              <a:defRPr/>
            </a:pPr>
            <a:endParaRPr lang="en-US" sz="1499" dirty="0">
              <a:solidFill>
                <a:prstClr val="white"/>
              </a:solidFill>
              <a:latin typeface="EYInterstate Light"/>
            </a:endParaRPr>
          </a:p>
        </p:txBody>
      </p:sp>
      <p:sp>
        <p:nvSpPr>
          <p:cNvPr id="13" name="TextBox 12">
            <a:extLst>
              <a:ext uri="{FF2B5EF4-FFF2-40B4-BE49-F238E27FC236}">
                <a16:creationId xmlns:a16="http://schemas.microsoft.com/office/drawing/2014/main" id="{6CEF7579-2E74-4113-9EAF-DD8E614FC434}"/>
              </a:ext>
            </a:extLst>
          </p:cNvPr>
          <p:cNvSpPr txBox="1"/>
          <p:nvPr/>
        </p:nvSpPr>
        <p:spPr>
          <a:xfrm>
            <a:off x="571499" y="1003098"/>
            <a:ext cx="10654119" cy="5226792"/>
          </a:xfrm>
          <a:prstGeom prst="rect">
            <a:avLst/>
          </a:prstGeom>
          <a:noFill/>
          <a:ln>
            <a:noFill/>
          </a:ln>
          <a:effectLst/>
        </p:spPr>
        <p:txBody>
          <a:bodyPr anchor="ctr"/>
          <a:lstStyle>
            <a:defPPr>
              <a:defRPr lang="en-US"/>
            </a:defPPr>
            <a:lvl1pPr lvl="0" eaLnBrk="0" fontAlgn="base" hangingPunct="0">
              <a:spcBef>
                <a:spcPct val="0"/>
              </a:spcBef>
              <a:spcAft>
                <a:spcPct val="0"/>
              </a:spcAft>
              <a:defRPr sz="1500">
                <a:solidFill>
                  <a:schemeClr val="bg2"/>
                </a:solidFill>
                <a:latin typeface="EYInterstate Light"/>
              </a:defRPr>
            </a:lvl1pPr>
            <a:lvl2pPr marL="742950" indent="-285750">
              <a:defRPr>
                <a:latin typeface="Calibri" pitchFamily="34" charset="0"/>
              </a:defRPr>
            </a:lvl2pPr>
            <a:lvl3pPr marL="1143000" indent="-228600">
              <a:defRPr>
                <a:latin typeface="Calibri" pitchFamily="34" charset="0"/>
              </a:defRPr>
            </a:lvl3pPr>
            <a:lvl4pPr marL="1600200" indent="-228600">
              <a:defRPr>
                <a:latin typeface="Calibri" pitchFamily="34" charset="0"/>
              </a:defRPr>
            </a:lvl4pPr>
            <a:lvl5pPr marL="2057400" indent="-228600">
              <a:defRPr>
                <a:latin typeface="Calibri" pitchFamily="34" charset="0"/>
              </a:defRPr>
            </a:lvl5pPr>
            <a:lvl6pPr marL="2514600" indent="-228600" fontAlgn="base">
              <a:spcBef>
                <a:spcPct val="0"/>
              </a:spcBef>
              <a:spcAft>
                <a:spcPct val="0"/>
              </a:spcAft>
              <a:defRPr>
                <a:latin typeface="Calibri" pitchFamily="34" charset="0"/>
              </a:defRPr>
            </a:lvl6pPr>
            <a:lvl7pPr marL="2971800" indent="-228600" fontAlgn="base">
              <a:spcBef>
                <a:spcPct val="0"/>
              </a:spcBef>
              <a:spcAft>
                <a:spcPct val="0"/>
              </a:spcAft>
              <a:defRPr>
                <a:latin typeface="Calibri" pitchFamily="34" charset="0"/>
              </a:defRPr>
            </a:lvl7pPr>
            <a:lvl8pPr marL="3429000" indent="-228600" fontAlgn="base">
              <a:spcBef>
                <a:spcPct val="0"/>
              </a:spcBef>
              <a:spcAft>
                <a:spcPct val="0"/>
              </a:spcAft>
              <a:defRPr>
                <a:latin typeface="Calibri" pitchFamily="34" charset="0"/>
              </a:defRPr>
            </a:lvl8pPr>
            <a:lvl9pPr marL="3886200" indent="-228600" fontAlgn="base">
              <a:spcBef>
                <a:spcPct val="0"/>
              </a:spcBef>
              <a:spcAft>
                <a:spcPct val="0"/>
              </a:spcAft>
              <a:defRPr>
                <a:latin typeface="Calibri" pitchFamily="34" charset="0"/>
              </a:defRPr>
            </a:lvl9pPr>
          </a:lstStyle>
          <a:p>
            <a:pPr marL="285750" indent="-285750" algn="l" fontAlgn="t">
              <a:buFont typeface="Arial" panose="020B0604020202020204" pitchFamily="34" charset="0"/>
              <a:buChar char="•"/>
            </a:pPr>
            <a:r>
              <a:rPr lang="es-PE" sz="1600" b="0" i="0" dirty="0">
                <a:solidFill>
                  <a:schemeClr val="bg1"/>
                </a:solidFill>
                <a:effectLst/>
                <a:latin typeface="+mj-lt"/>
              </a:rPr>
              <a:t>Es posible que hayamos tenido extensas discusiones con la administración y los encargados de gobierno en varias etapas a lo largo de la auditoría sobre el efecto en los estados financieros de transacciones significativas con partes relacionadas o transacciones significativas que están fuera del curso normal de los negocios para la entidad o que de otra manera parecen ser inusuales debido a su momento, tamaño o naturaleza. La administración puede haber realizado juicios difíciles o complejos en relación con el reconocimiento, la medición, la presentación o la divulgación de dichas transacciones, lo que puede haber tenido un efecto significativo en nuestra estrategia de auditoría.</a:t>
            </a:r>
          </a:p>
          <a:p>
            <a:pPr marL="285750" indent="-285750" algn="l" fontAlgn="t">
              <a:buFont typeface="Arial" panose="020B0604020202020204" pitchFamily="34" charset="0"/>
              <a:buChar char="•"/>
            </a:pPr>
            <a:endParaRPr lang="es-PE" sz="1600" dirty="0">
              <a:solidFill>
                <a:schemeClr val="bg1"/>
              </a:solidFill>
              <a:latin typeface="+mj-lt"/>
            </a:endParaRPr>
          </a:p>
          <a:p>
            <a:pPr marL="285750" indent="-285750" algn="l" fontAlgn="t">
              <a:buFont typeface="Arial" panose="020B0604020202020204" pitchFamily="34" charset="0"/>
              <a:buChar char="•"/>
            </a:pPr>
            <a:r>
              <a:rPr lang="es-PE" sz="1600" b="0" i="0" dirty="0">
                <a:solidFill>
                  <a:schemeClr val="bg1"/>
                </a:solidFill>
                <a:effectLst/>
                <a:latin typeface="+mj-lt"/>
              </a:rPr>
              <a:t>Los asuntos que deben comunicarse con los encargados de gobierno y la administración requieren que comuniquemos asuntos adicionales, incluidas las dificultades significativas encontradas durante la auditoría, los asuntos sujetos a consultas de la administración, las deficiencias en el control interno, las declaraciones erróneas y otros problemas significativos que surjan durante la auditoría. Los asuntos relacionados con algunas de estas comunicaciones requeridas pueden incluirse en nuestra consideración de asuntos relacionados con los tres factores requeridos anteriormente, pero otros pueden no hacerlo.</a:t>
            </a:r>
          </a:p>
          <a:p>
            <a:pPr marL="285750" indent="-285750" algn="l" fontAlgn="t">
              <a:buFont typeface="Arial" panose="020B0604020202020204" pitchFamily="34" charset="0"/>
              <a:buChar char="•"/>
            </a:pPr>
            <a:endParaRPr lang="es-PE" sz="1600" dirty="0">
              <a:solidFill>
                <a:schemeClr val="bg1"/>
              </a:solidFill>
              <a:latin typeface="+mj-lt"/>
            </a:endParaRPr>
          </a:p>
          <a:p>
            <a:pPr marL="285750" indent="-285750" algn="l" fontAlgn="t">
              <a:buFont typeface="Arial" panose="020B0604020202020204" pitchFamily="34" charset="0"/>
              <a:buChar char="•"/>
            </a:pPr>
            <a:r>
              <a:rPr lang="es-PE" sz="1600" b="0" i="0" dirty="0">
                <a:solidFill>
                  <a:schemeClr val="bg1"/>
                </a:solidFill>
                <a:effectLst/>
                <a:latin typeface="+mj-lt"/>
              </a:rPr>
              <a:t>La implementación de un nuevo sistema de TI (o cambios significativos en un sistema de TI existente) durante el período puede ser un área de atención significativa del auditor, en particular cuando dicho cambio tuvo un efecto significativo en la estrategia general de auditoría.</a:t>
            </a:r>
          </a:p>
        </p:txBody>
      </p:sp>
    </p:spTree>
    <p:extLst>
      <p:ext uri="{BB962C8B-B14F-4D97-AF65-F5344CB8AC3E}">
        <p14:creationId xmlns:p14="http://schemas.microsoft.com/office/powerpoint/2010/main" val="2098080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2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4.xml><?xml version="1.0" encoding="utf-8"?>
<a:theme xmlns:a="http://schemas.openxmlformats.org/drawingml/2006/main" name="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5443</TotalTime>
  <Words>6160</Words>
  <Application>Microsoft Office PowerPoint</Application>
  <PresentationFormat>Panorámica</PresentationFormat>
  <Paragraphs>681</Paragraphs>
  <Slides>31</Slides>
  <Notes>0</Notes>
  <HiddenSlides>0</HiddenSlides>
  <MMClips>0</MMClips>
  <ScaleCrop>false</ScaleCrop>
  <HeadingPairs>
    <vt:vector size="4" baseType="variant">
      <vt:variant>
        <vt:lpstr>Tema</vt:lpstr>
      </vt:variant>
      <vt:variant>
        <vt:i4>4</vt:i4>
      </vt:variant>
      <vt:variant>
        <vt:lpstr>Títulos de diapositiva</vt:lpstr>
      </vt:variant>
      <vt:variant>
        <vt:i4>31</vt:i4>
      </vt:variant>
    </vt:vector>
  </HeadingPairs>
  <TitlesOfParts>
    <vt:vector size="35" baseType="lpstr">
      <vt:lpstr>Office Theme</vt:lpstr>
      <vt:lpstr>1_EY dark background</vt:lpstr>
      <vt:lpstr>2_EY dark background</vt:lpstr>
      <vt:lpstr>EY widescreen presentation 2015 v1</vt:lpstr>
      <vt:lpstr>Presentación de PowerPoint</vt:lpstr>
      <vt:lpstr>AGENDA</vt:lpstr>
      <vt:lpstr>Marco Normativo en Perú</vt:lpstr>
      <vt:lpstr>Marco Normativo en Perú</vt:lpstr>
      <vt:lpstr>Alcance, Objetivo y Definición de las Cuestiones Clave de la Auditoría</vt:lpstr>
      <vt:lpstr>Alcance, Objetivo y Definición de las Cuestiones Clave de la Auditoría</vt:lpstr>
      <vt:lpstr>Determinación de las Cuestiones Clave de la Auditoría</vt:lpstr>
      <vt:lpstr>Determinación de las Cuestiones Clave de la Auditoría</vt:lpstr>
      <vt:lpstr>Determinación de las Cuestiones Clave de la Auditoría</vt:lpstr>
      <vt:lpstr>Determinación de las Cuestiones Clave de la Auditoría</vt:lpstr>
      <vt:lpstr>Determinación de las Cuestiones Clave de la Auditoría</vt:lpstr>
      <vt:lpstr>Descripción de las Cuestiones Clave de la Auditoría</vt:lpstr>
      <vt:lpstr>Descripción de las Cuestiones Clave de la Auditoría</vt:lpstr>
      <vt:lpstr>Descripción de las Cuestiones Clave de la Auditoría</vt:lpstr>
      <vt:lpstr>Descripción de las Cuestiones Clave de la Auditoría</vt:lpstr>
      <vt:lpstr>Descripción de las Cuestiones Clave de la Auditoría</vt:lpstr>
      <vt:lpstr>Descripción de las Cuestiones Clave de la Auditoría</vt:lpstr>
      <vt:lpstr>Descripción de las Cuestiones Clave de la Auditoría</vt:lpstr>
      <vt:lpstr>Estructura y Contenido</vt:lpstr>
      <vt:lpstr>Estructura y Contenido</vt:lpstr>
      <vt:lpstr>Consideraciones Para las Auditorías</vt:lpstr>
      <vt:lpstr>Ejemplos de KAM</vt:lpstr>
      <vt:lpstr>Ejemplos de KAM</vt:lpstr>
      <vt:lpstr>Ejemplos de KAM</vt:lpstr>
      <vt:lpstr>Ejemplo de Dictamen</vt:lpstr>
      <vt:lpstr>Ejemplo de Dictamen</vt:lpstr>
      <vt:lpstr>Ejemplo de Dictamen</vt:lpstr>
      <vt:lpstr>Ejemplo de Dictamen</vt:lpstr>
      <vt:lpstr>Ejemplo de Dictamen</vt:lpstr>
      <vt:lpstr>Ejemplo de Dictamen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Planing</dc:title>
  <dc:creator>Luis D Martinez</dc:creator>
  <cp:lastModifiedBy>Yeny Lizeth Chacon Champi</cp:lastModifiedBy>
  <cp:revision>13</cp:revision>
  <dcterms:created xsi:type="dcterms:W3CDTF">2022-03-27T23:00:54Z</dcterms:created>
  <dcterms:modified xsi:type="dcterms:W3CDTF">2022-07-05T16:16:28Z</dcterms:modified>
</cp:coreProperties>
</file>